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25" r:id="rId3"/>
    <p:sldId id="326" r:id="rId4"/>
    <p:sldId id="329" r:id="rId5"/>
    <p:sldId id="327" r:id="rId6"/>
    <p:sldId id="328" r:id="rId7"/>
    <p:sldId id="334" r:id="rId8"/>
    <p:sldId id="331" r:id="rId9"/>
    <p:sldId id="332" r:id="rId10"/>
    <p:sldId id="333" r:id="rId11"/>
    <p:sldId id="335" r:id="rId12"/>
    <p:sldId id="336" r:id="rId13"/>
    <p:sldId id="337" r:id="rId14"/>
    <p:sldId id="338" r:id="rId15"/>
    <p:sldId id="339" r:id="rId16"/>
    <p:sldId id="340" r:id="rId17"/>
    <p:sldId id="341" r:id="rId18"/>
    <p:sldId id="342" r:id="rId19"/>
    <p:sldId id="330" r:id="rId20"/>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02C"/>
    <a:srgbClr val="FFD1DD"/>
    <a:srgbClr val="FFABC1"/>
    <a:srgbClr val="0000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94782" autoAdjust="0"/>
  </p:normalViewPr>
  <p:slideViewPr>
    <p:cSldViewPr snapToGrid="0">
      <p:cViewPr>
        <p:scale>
          <a:sx n="70" d="100"/>
          <a:sy n="70" d="100"/>
        </p:scale>
        <p:origin x="-2988" y="-12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898" y="-84"/>
      </p:cViewPr>
      <p:guideLst>
        <p:guide orient="horz" pos="3127"/>
        <p:guide pos="210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aten2\PESEN$\(1)%20Statistik_Austria\Reden_Vortr&#228;ge\2014\BSA_Wirtschaftsstandort_10092014\GCI_WEF_2014_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epp.eurostat.ec.europa.eu/tgm/web/_download/Eurostat_Table_teilm020NoFlagNoDesc_c28fcfe0-ca2d-4b9c-a0e5-12e82d8ebc7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epp.eurostat.ec.europa.eu/tgm/web/_download/Eurostat_Table_tsdec420NoFlagNoDesc_36cf4ee3-2be8-4fef-8ba1-29499a18f1c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ten1\STAT\V\stiglitz\WG&#214;_2013\Pr&#228;sentationen_Presse\Grafik%20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91561756142154E-2"/>
          <c:y val="9.0198411693715133E-2"/>
          <c:w val="0.94430079230729547"/>
          <c:h val="0.8403338650192842"/>
        </c:manualLayout>
      </c:layout>
      <c:barChart>
        <c:barDir val="col"/>
        <c:grouping val="clustered"/>
        <c:varyColors val="0"/>
        <c:ser>
          <c:idx val="0"/>
          <c:order val="0"/>
          <c:tx>
            <c:strRef>
              <c:f>Tabelle2!$B$8</c:f>
              <c:strCache>
                <c:ptCount val="1"/>
                <c:pt idx="0">
                  <c:v>Value</c:v>
                </c:pt>
              </c:strCache>
            </c:strRef>
          </c:tx>
          <c:invertIfNegative val="0"/>
          <c:dPt>
            <c:idx val="20"/>
            <c:invertIfNegative val="0"/>
            <c:bubble3D val="0"/>
            <c:spPr>
              <a:solidFill>
                <a:srgbClr val="FFC000"/>
              </a:solidFill>
            </c:spPr>
          </c:dPt>
          <c:cat>
            <c:strRef>
              <c:f>Tabelle2!$A$9:$A$58</c:f>
              <c:strCache>
                <c:ptCount val="50"/>
                <c:pt idx="0">
                  <c:v>CHE</c:v>
                </c:pt>
                <c:pt idx="1">
                  <c:v>SGP</c:v>
                </c:pt>
                <c:pt idx="2">
                  <c:v>USA</c:v>
                </c:pt>
                <c:pt idx="3">
                  <c:v>FIN</c:v>
                </c:pt>
                <c:pt idx="4">
                  <c:v>DEU</c:v>
                </c:pt>
                <c:pt idx="5">
                  <c:v>JPN</c:v>
                </c:pt>
                <c:pt idx="6">
                  <c:v>HKG</c:v>
                </c:pt>
                <c:pt idx="7">
                  <c:v>NLD</c:v>
                </c:pt>
                <c:pt idx="8">
                  <c:v>GBR</c:v>
                </c:pt>
                <c:pt idx="9">
                  <c:v>SWE</c:v>
                </c:pt>
                <c:pt idx="10">
                  <c:v>NOR</c:v>
                </c:pt>
                <c:pt idx="11">
                  <c:v>ARE</c:v>
                </c:pt>
                <c:pt idx="12">
                  <c:v>DNK</c:v>
                </c:pt>
                <c:pt idx="13">
                  <c:v>TWN</c:v>
                </c:pt>
                <c:pt idx="14">
                  <c:v>CAN</c:v>
                </c:pt>
                <c:pt idx="15">
                  <c:v>QAT</c:v>
                </c:pt>
                <c:pt idx="16">
                  <c:v>NZL</c:v>
                </c:pt>
                <c:pt idx="17">
                  <c:v>BEL</c:v>
                </c:pt>
                <c:pt idx="18">
                  <c:v>LUX</c:v>
                </c:pt>
                <c:pt idx="19">
                  <c:v>MYS</c:v>
                </c:pt>
                <c:pt idx="20">
                  <c:v>AUT</c:v>
                </c:pt>
                <c:pt idx="21">
                  <c:v>AUS</c:v>
                </c:pt>
                <c:pt idx="22">
                  <c:v>FRA</c:v>
                </c:pt>
                <c:pt idx="23">
                  <c:v>SAU</c:v>
                </c:pt>
                <c:pt idx="24">
                  <c:v>IRL</c:v>
                </c:pt>
                <c:pt idx="25">
                  <c:v>KOR</c:v>
                </c:pt>
                <c:pt idx="26">
                  <c:v>ISR</c:v>
                </c:pt>
                <c:pt idx="27">
                  <c:v>CHN</c:v>
                </c:pt>
                <c:pt idx="28">
                  <c:v>EST</c:v>
                </c:pt>
                <c:pt idx="29">
                  <c:v>ISL</c:v>
                </c:pt>
                <c:pt idx="30">
                  <c:v>THA</c:v>
                </c:pt>
                <c:pt idx="31">
                  <c:v>PRI</c:v>
                </c:pt>
                <c:pt idx="32">
                  <c:v>CHL</c:v>
                </c:pt>
                <c:pt idx="33">
                  <c:v>IDN</c:v>
                </c:pt>
                <c:pt idx="34">
                  <c:v>ESP</c:v>
                </c:pt>
                <c:pt idx="35">
                  <c:v>PRT</c:v>
                </c:pt>
                <c:pt idx="36">
                  <c:v>CZE</c:v>
                </c:pt>
                <c:pt idx="37">
                  <c:v>AZE</c:v>
                </c:pt>
                <c:pt idx="38">
                  <c:v>MUS</c:v>
                </c:pt>
                <c:pt idx="39">
                  <c:v>KWT</c:v>
                </c:pt>
                <c:pt idx="40">
                  <c:v>LTU</c:v>
                </c:pt>
                <c:pt idx="41">
                  <c:v>LVA</c:v>
                </c:pt>
                <c:pt idx="42">
                  <c:v>POL</c:v>
                </c:pt>
                <c:pt idx="43">
                  <c:v>BHR</c:v>
                </c:pt>
                <c:pt idx="44">
                  <c:v>TUR</c:v>
                </c:pt>
                <c:pt idx="45">
                  <c:v>OMN</c:v>
                </c:pt>
                <c:pt idx="46">
                  <c:v>MLT</c:v>
                </c:pt>
                <c:pt idx="47">
                  <c:v>PAN</c:v>
                </c:pt>
                <c:pt idx="48">
                  <c:v>ITA</c:v>
                </c:pt>
                <c:pt idx="49">
                  <c:v>KAZ</c:v>
                </c:pt>
              </c:strCache>
            </c:strRef>
          </c:cat>
          <c:val>
            <c:numRef>
              <c:f>Tabelle2!$B$9:$B$58</c:f>
              <c:numCache>
                <c:formatCode>General</c:formatCode>
                <c:ptCount val="50"/>
                <c:pt idx="0">
                  <c:v>5.7036176629685222</c:v>
                </c:pt>
                <c:pt idx="1">
                  <c:v>5.6451582434398162</c:v>
                </c:pt>
                <c:pt idx="2">
                  <c:v>5.5439828502852144</c:v>
                </c:pt>
                <c:pt idx="3">
                  <c:v>5.5010695064407837</c:v>
                </c:pt>
                <c:pt idx="4">
                  <c:v>5.4877727494488155</c:v>
                </c:pt>
                <c:pt idx="5">
                  <c:v>5.4725729389624043</c:v>
                </c:pt>
                <c:pt idx="6">
                  <c:v>5.4563634653657118</c:v>
                </c:pt>
                <c:pt idx="7">
                  <c:v>5.4544834877186066</c:v>
                </c:pt>
                <c:pt idx="8">
                  <c:v>5.4148032062911993</c:v>
                </c:pt>
                <c:pt idx="9">
                  <c:v>5.4079299616188417</c:v>
                </c:pt>
                <c:pt idx="10">
                  <c:v>5.354479692971303</c:v>
                </c:pt>
                <c:pt idx="11">
                  <c:v>5.3265310399001349</c:v>
                </c:pt>
                <c:pt idx="12">
                  <c:v>5.2859669661984352</c:v>
                </c:pt>
                <c:pt idx="13">
                  <c:v>5.2521264494357158</c:v>
                </c:pt>
                <c:pt idx="14">
                  <c:v>5.2426288214002383</c:v>
                </c:pt>
                <c:pt idx="15">
                  <c:v>5.2425303781493264</c:v>
                </c:pt>
                <c:pt idx="16">
                  <c:v>5.2043166815895958</c:v>
                </c:pt>
                <c:pt idx="17">
                  <c:v>5.1776762141228652</c:v>
                </c:pt>
                <c:pt idx="18">
                  <c:v>5.1665783296496244</c:v>
                </c:pt>
                <c:pt idx="19">
                  <c:v>5.1587445198096056</c:v>
                </c:pt>
                <c:pt idx="20">
                  <c:v>5.1561031224474005</c:v>
                </c:pt>
                <c:pt idx="21">
                  <c:v>5.0840641710251795</c:v>
                </c:pt>
                <c:pt idx="22">
                  <c:v>5.0761370055167188</c:v>
                </c:pt>
                <c:pt idx="23">
                  <c:v>5.0596344788005174</c:v>
                </c:pt>
                <c:pt idx="24">
                  <c:v>4.9794600418144288</c:v>
                </c:pt>
                <c:pt idx="25">
                  <c:v>4.958219586506079</c:v>
                </c:pt>
                <c:pt idx="26">
                  <c:v>4.9487999997062753</c:v>
                </c:pt>
                <c:pt idx="27">
                  <c:v>4.890826291466805</c:v>
                </c:pt>
                <c:pt idx="28">
                  <c:v>4.7144186999810875</c:v>
                </c:pt>
                <c:pt idx="29">
                  <c:v>4.7071050035743163</c:v>
                </c:pt>
                <c:pt idx="30">
                  <c:v>4.6566641985870509</c:v>
                </c:pt>
                <c:pt idx="31">
                  <c:v>4.6396534801442275</c:v>
                </c:pt>
                <c:pt idx="32">
                  <c:v>4.5987156700785263</c:v>
                </c:pt>
                <c:pt idx="33">
                  <c:v>4.571130321478571</c:v>
                </c:pt>
                <c:pt idx="34">
                  <c:v>4.5455842433464824</c:v>
                </c:pt>
                <c:pt idx="35">
                  <c:v>4.5410292536329369</c:v>
                </c:pt>
                <c:pt idx="36">
                  <c:v>4.5334610063904845</c:v>
                </c:pt>
                <c:pt idx="37">
                  <c:v>4.5305605715789428</c:v>
                </c:pt>
                <c:pt idx="38">
                  <c:v>4.5159976107313691</c:v>
                </c:pt>
                <c:pt idx="39">
                  <c:v>4.5066116413424959</c:v>
                </c:pt>
                <c:pt idx="40">
                  <c:v>4.5052595223466483</c:v>
                </c:pt>
                <c:pt idx="41">
                  <c:v>4.4956217210220375</c:v>
                </c:pt>
                <c:pt idx="42">
                  <c:v>4.4828254964542529</c:v>
                </c:pt>
                <c:pt idx="43">
                  <c:v>4.4755108164474384</c:v>
                </c:pt>
                <c:pt idx="44">
                  <c:v>4.4623807553613526</c:v>
                </c:pt>
                <c:pt idx="45">
                  <c:v>4.4619042775861395</c:v>
                </c:pt>
                <c:pt idx="46">
                  <c:v>4.4473663251219762</c:v>
                </c:pt>
                <c:pt idx="47">
                  <c:v>4.4288150141467364</c:v>
                </c:pt>
                <c:pt idx="48">
                  <c:v>4.4180625150125064</c:v>
                </c:pt>
                <c:pt idx="49">
                  <c:v>4.416021367584456</c:v>
                </c:pt>
              </c:numCache>
            </c:numRef>
          </c:val>
        </c:ser>
        <c:dLbls>
          <c:showLegendKey val="0"/>
          <c:showVal val="0"/>
          <c:showCatName val="0"/>
          <c:showSerName val="0"/>
          <c:showPercent val="0"/>
          <c:showBubbleSize val="0"/>
        </c:dLbls>
        <c:gapWidth val="150"/>
        <c:axId val="196915584"/>
        <c:axId val="230169984"/>
      </c:barChart>
      <c:catAx>
        <c:axId val="196915584"/>
        <c:scaling>
          <c:orientation val="minMax"/>
        </c:scaling>
        <c:delete val="0"/>
        <c:axPos val="b"/>
        <c:majorTickMark val="out"/>
        <c:minorTickMark val="none"/>
        <c:tickLblPos val="nextTo"/>
        <c:txPr>
          <a:bodyPr rot="-5400000" vert="horz"/>
          <a:lstStyle/>
          <a:p>
            <a:pPr>
              <a:defRPr/>
            </a:pPr>
            <a:endParaRPr lang="de-DE"/>
          </a:p>
        </c:txPr>
        <c:crossAx val="230169984"/>
        <c:crosses val="autoZero"/>
        <c:auto val="1"/>
        <c:lblAlgn val="ctr"/>
        <c:lblOffset val="100"/>
        <c:noMultiLvlLbl val="0"/>
      </c:catAx>
      <c:valAx>
        <c:axId val="230169984"/>
        <c:scaling>
          <c:orientation val="minMax"/>
          <c:min val="3"/>
        </c:scaling>
        <c:delete val="0"/>
        <c:axPos val="l"/>
        <c:majorGridlines/>
        <c:numFmt formatCode="General" sourceLinked="1"/>
        <c:majorTickMark val="out"/>
        <c:minorTickMark val="none"/>
        <c:tickLblPos val="nextTo"/>
        <c:crossAx val="19691558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Arbeitslosenquote Mai 2014</a:t>
            </a:r>
          </a:p>
        </c:rich>
      </c:tx>
      <c:layout/>
      <c:overlay val="0"/>
    </c:title>
    <c:autoTitleDeleted val="0"/>
    <c:plotArea>
      <c:layout/>
      <c:barChart>
        <c:barDir val="col"/>
        <c:grouping val="clustered"/>
        <c:varyColors val="0"/>
        <c:ser>
          <c:idx val="0"/>
          <c:order val="0"/>
          <c:tx>
            <c:strRef>
              <c:f>Sheet0!$B$3</c:f>
              <c:strCache>
                <c:ptCount val="1"/>
                <c:pt idx="0">
                  <c:v>2014M05</c:v>
                </c:pt>
              </c:strCache>
            </c:strRef>
          </c:tx>
          <c:invertIfNegative val="0"/>
          <c:dPt>
            <c:idx val="32"/>
            <c:invertIfNegative val="0"/>
            <c:bubble3D val="0"/>
            <c:spPr>
              <a:solidFill>
                <a:srgbClr val="FFC000"/>
              </a:solidFill>
            </c:spPr>
          </c:dPt>
          <c:dLbls>
            <c:txPr>
              <a:bodyPr rot="-5400000" vert="horz"/>
              <a:lstStyle/>
              <a:p>
                <a:pPr>
                  <a:defRPr/>
                </a:pPr>
                <a:endParaRPr lang="de-DE"/>
              </a:p>
            </c:txPr>
            <c:showLegendKey val="0"/>
            <c:showVal val="1"/>
            <c:showCatName val="0"/>
            <c:showSerName val="0"/>
            <c:showPercent val="0"/>
            <c:showBubbleSize val="0"/>
            <c:showLeaderLines val="0"/>
          </c:dLbls>
          <c:cat>
            <c:strRef>
              <c:f>Sheet0!$A$4:$A$36</c:f>
              <c:strCache>
                <c:ptCount val="33"/>
                <c:pt idx="0">
                  <c:v>Griechenland</c:v>
                </c:pt>
                <c:pt idx="1">
                  <c:v>Spanien</c:v>
                </c:pt>
                <c:pt idx="2">
                  <c:v>Kroatien</c:v>
                </c:pt>
                <c:pt idx="3">
                  <c:v>Zypern</c:v>
                </c:pt>
                <c:pt idx="4">
                  <c:v>Portugal</c:v>
                </c:pt>
                <c:pt idx="5">
                  <c:v>Slowakei</c:v>
                </c:pt>
                <c:pt idx="6">
                  <c:v>Italien</c:v>
                </c:pt>
                <c:pt idx="7">
                  <c:v>Bulgarien</c:v>
                </c:pt>
                <c:pt idx="8">
                  <c:v>Irland</c:v>
                </c:pt>
                <c:pt idx="9">
                  <c:v>Euroraum (wechselnde Zusammensetzung)</c:v>
                </c:pt>
                <c:pt idx="10">
                  <c:v>Euroraum (18 Länder)</c:v>
                </c:pt>
                <c:pt idx="11">
                  <c:v>Euroraum (17 Länder)</c:v>
                </c:pt>
                <c:pt idx="12">
                  <c:v>Litauen</c:v>
                </c:pt>
                <c:pt idx="13">
                  <c:v>Lettland</c:v>
                </c:pt>
                <c:pt idx="14">
                  <c:v>EU (28 Länder)</c:v>
                </c:pt>
                <c:pt idx="15">
                  <c:v>EU (27 Länder)</c:v>
                </c:pt>
                <c:pt idx="16">
                  <c:v>Frankreich</c:v>
                </c:pt>
                <c:pt idx="17">
                  <c:v>Slowenien</c:v>
                </c:pt>
                <c:pt idx="18">
                  <c:v>Polen</c:v>
                </c:pt>
                <c:pt idx="19">
                  <c:v>Finnland</c:v>
                </c:pt>
                <c:pt idx="20">
                  <c:v>Belgien</c:v>
                </c:pt>
                <c:pt idx="21">
                  <c:v>Ungarn</c:v>
                </c:pt>
                <c:pt idx="22">
                  <c:v>Schweden</c:v>
                </c:pt>
                <c:pt idx="23">
                  <c:v>Estland</c:v>
                </c:pt>
                <c:pt idx="24">
                  <c:v>Rumänien</c:v>
                </c:pt>
                <c:pt idx="25">
                  <c:v>Niederlande</c:v>
                </c:pt>
                <c:pt idx="26">
                  <c:v>Dänemark</c:v>
                </c:pt>
                <c:pt idx="27">
                  <c:v>Vereinigtes Königreich</c:v>
                </c:pt>
                <c:pt idx="28">
                  <c:v>Luxemburg</c:v>
                </c:pt>
                <c:pt idx="29">
                  <c:v>Tschechische Republik</c:v>
                </c:pt>
                <c:pt idx="30">
                  <c:v>Malta</c:v>
                </c:pt>
                <c:pt idx="31">
                  <c:v>Deutschland</c:v>
                </c:pt>
                <c:pt idx="32">
                  <c:v>Österreich</c:v>
                </c:pt>
              </c:strCache>
            </c:strRef>
          </c:cat>
          <c:val>
            <c:numRef>
              <c:f>Sheet0!$B$4:$B$36</c:f>
              <c:numCache>
                <c:formatCode>General</c:formatCode>
                <c:ptCount val="33"/>
                <c:pt idx="0">
                  <c:v>27.2</c:v>
                </c:pt>
                <c:pt idx="1">
                  <c:v>24.7</c:v>
                </c:pt>
                <c:pt idx="2">
                  <c:v>16.600000000000001</c:v>
                </c:pt>
                <c:pt idx="3">
                  <c:v>15.1</c:v>
                </c:pt>
                <c:pt idx="4">
                  <c:v>14.4</c:v>
                </c:pt>
                <c:pt idx="5">
                  <c:v>13.9</c:v>
                </c:pt>
                <c:pt idx="6">
                  <c:v>12.6</c:v>
                </c:pt>
                <c:pt idx="7">
                  <c:v>11.8</c:v>
                </c:pt>
                <c:pt idx="8">
                  <c:v>11.7</c:v>
                </c:pt>
                <c:pt idx="9">
                  <c:v>11.6</c:v>
                </c:pt>
                <c:pt idx="10">
                  <c:v>11.6</c:v>
                </c:pt>
                <c:pt idx="11">
                  <c:v>11.6</c:v>
                </c:pt>
                <c:pt idx="12">
                  <c:v>11.4</c:v>
                </c:pt>
                <c:pt idx="13">
                  <c:v>10.8</c:v>
                </c:pt>
                <c:pt idx="14">
                  <c:v>10.3</c:v>
                </c:pt>
                <c:pt idx="15">
                  <c:v>10.199999999999999</c:v>
                </c:pt>
                <c:pt idx="16">
                  <c:v>10.199999999999999</c:v>
                </c:pt>
                <c:pt idx="17">
                  <c:v>10.199999999999999</c:v>
                </c:pt>
                <c:pt idx="18">
                  <c:v>9.1999999999999993</c:v>
                </c:pt>
                <c:pt idx="19">
                  <c:v>8.6999999999999993</c:v>
                </c:pt>
                <c:pt idx="20">
                  <c:v>8.5</c:v>
                </c:pt>
                <c:pt idx="21">
                  <c:v>8.1</c:v>
                </c:pt>
                <c:pt idx="22">
                  <c:v>7.8</c:v>
                </c:pt>
                <c:pt idx="23">
                  <c:v>7.3</c:v>
                </c:pt>
                <c:pt idx="24">
                  <c:v>7.3</c:v>
                </c:pt>
                <c:pt idx="25">
                  <c:v>7</c:v>
                </c:pt>
                <c:pt idx="26">
                  <c:v>6.4</c:v>
                </c:pt>
                <c:pt idx="27">
                  <c:v>6.4</c:v>
                </c:pt>
                <c:pt idx="28">
                  <c:v>6.3</c:v>
                </c:pt>
                <c:pt idx="29">
                  <c:v>6.2</c:v>
                </c:pt>
                <c:pt idx="30">
                  <c:v>5.8</c:v>
                </c:pt>
                <c:pt idx="31">
                  <c:v>5</c:v>
                </c:pt>
                <c:pt idx="32">
                  <c:v>5</c:v>
                </c:pt>
              </c:numCache>
            </c:numRef>
          </c:val>
        </c:ser>
        <c:dLbls>
          <c:showLegendKey val="0"/>
          <c:showVal val="0"/>
          <c:showCatName val="0"/>
          <c:showSerName val="0"/>
          <c:showPercent val="0"/>
          <c:showBubbleSize val="0"/>
        </c:dLbls>
        <c:gapWidth val="150"/>
        <c:axId val="214663552"/>
        <c:axId val="214665088"/>
      </c:barChart>
      <c:catAx>
        <c:axId val="214663552"/>
        <c:scaling>
          <c:orientation val="minMax"/>
        </c:scaling>
        <c:delete val="0"/>
        <c:axPos val="b"/>
        <c:majorTickMark val="out"/>
        <c:minorTickMark val="none"/>
        <c:tickLblPos val="nextTo"/>
        <c:crossAx val="214665088"/>
        <c:crosses val="autoZero"/>
        <c:auto val="1"/>
        <c:lblAlgn val="ctr"/>
        <c:lblOffset val="100"/>
        <c:noMultiLvlLbl val="0"/>
      </c:catAx>
      <c:valAx>
        <c:axId val="214665088"/>
        <c:scaling>
          <c:orientation val="minMax"/>
        </c:scaling>
        <c:delete val="0"/>
        <c:axPos val="l"/>
        <c:numFmt formatCode="General" sourceLinked="1"/>
        <c:majorTickMark val="out"/>
        <c:minorTickMark val="none"/>
        <c:tickLblPos val="nextTo"/>
        <c:crossAx val="214663552"/>
        <c:crosses val="autoZero"/>
        <c:crossBetween val="between"/>
      </c:valAx>
    </c:plotArea>
    <c:plotVisOnly val="1"/>
    <c:dispBlanksAs val="gap"/>
    <c:showDLblsOverMax val="0"/>
  </c:chart>
  <c:spPr>
    <a:ln>
      <a:noFill/>
    </a:ln>
  </c:spPr>
  <c:txPr>
    <a:bodyPr/>
    <a:lstStyle/>
    <a:p>
      <a:pPr>
        <a:defRPr sz="14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Erwerbstätigenquote 2013</a:t>
            </a:r>
          </a:p>
        </c:rich>
      </c:tx>
      <c:layout/>
      <c:overlay val="0"/>
    </c:title>
    <c:autoTitleDeleted val="0"/>
    <c:plotArea>
      <c:layout/>
      <c:barChart>
        <c:barDir val="col"/>
        <c:grouping val="clustered"/>
        <c:varyColors val="0"/>
        <c:ser>
          <c:idx val="0"/>
          <c:order val="0"/>
          <c:tx>
            <c:strRef>
              <c:f>Sheet0!$B$4</c:f>
              <c:strCache>
                <c:ptCount val="1"/>
                <c:pt idx="0">
                  <c:v>2013</c:v>
                </c:pt>
              </c:strCache>
            </c:strRef>
          </c:tx>
          <c:invertIfNegative val="0"/>
          <c:dPt>
            <c:idx val="4"/>
            <c:invertIfNegative val="0"/>
            <c:bubble3D val="0"/>
            <c:spPr>
              <a:solidFill>
                <a:srgbClr val="FFC000"/>
              </a:solidFill>
            </c:spPr>
          </c:dPt>
          <c:dLbls>
            <c:txPr>
              <a:bodyPr rot="-5400000" vert="horz"/>
              <a:lstStyle/>
              <a:p>
                <a:pPr>
                  <a:defRPr/>
                </a:pPr>
                <a:endParaRPr lang="de-DE"/>
              </a:p>
            </c:txPr>
            <c:showLegendKey val="0"/>
            <c:showVal val="1"/>
            <c:showCatName val="0"/>
            <c:showSerName val="0"/>
            <c:showPercent val="0"/>
            <c:showBubbleSize val="0"/>
            <c:showLeaderLines val="0"/>
          </c:dLbls>
          <c:cat>
            <c:strRef>
              <c:f>Sheet0!$A$5:$A$36</c:f>
              <c:strCache>
                <c:ptCount val="32"/>
                <c:pt idx="0">
                  <c:v>Schweden</c:v>
                </c:pt>
                <c:pt idx="1">
                  <c:v>Deutschland</c:v>
                </c:pt>
                <c:pt idx="2">
                  <c:v>Niederlande</c:v>
                </c:pt>
                <c:pt idx="3">
                  <c:v>Dänemark</c:v>
                </c:pt>
                <c:pt idx="4">
                  <c:v>Österreich</c:v>
                </c:pt>
                <c:pt idx="5">
                  <c:v>Vereinigtes Königreich</c:v>
                </c:pt>
                <c:pt idx="6">
                  <c:v>Estland</c:v>
                </c:pt>
                <c:pt idx="7">
                  <c:v>Finnland</c:v>
                </c:pt>
                <c:pt idx="8">
                  <c:v>Tschechische Republik</c:v>
                </c:pt>
                <c:pt idx="9">
                  <c:v>Luxemburg</c:v>
                </c:pt>
                <c:pt idx="10">
                  <c:v>Litauen</c:v>
                </c:pt>
                <c:pt idx="11">
                  <c:v>Lettland</c:v>
                </c:pt>
                <c:pt idx="12">
                  <c:v>Frankreich</c:v>
                </c:pt>
                <c:pt idx="13">
                  <c:v>EU (27 Länder)</c:v>
                </c:pt>
                <c:pt idx="14">
                  <c:v>EU (28 Länder)</c:v>
                </c:pt>
                <c:pt idx="15">
                  <c:v>Euroraum (18 Länder)</c:v>
                </c:pt>
                <c:pt idx="16">
                  <c:v>Euroraum (17 Länder)</c:v>
                </c:pt>
                <c:pt idx="17">
                  <c:v>Belgien</c:v>
                </c:pt>
                <c:pt idx="18">
                  <c:v>Zypern</c:v>
                </c:pt>
                <c:pt idx="19">
                  <c:v>Slowenien</c:v>
                </c:pt>
                <c:pt idx="20">
                  <c:v>Portugal</c:v>
                </c:pt>
                <c:pt idx="21">
                  <c:v>Irland</c:v>
                </c:pt>
                <c:pt idx="22">
                  <c:v>Slowakei</c:v>
                </c:pt>
                <c:pt idx="23">
                  <c:v>Polen</c:v>
                </c:pt>
                <c:pt idx="24">
                  <c:v>Malta</c:v>
                </c:pt>
                <c:pt idx="25">
                  <c:v>Rumänien</c:v>
                </c:pt>
                <c:pt idx="26">
                  <c:v>Bulgarien</c:v>
                </c:pt>
                <c:pt idx="27">
                  <c:v>Ungarn</c:v>
                </c:pt>
                <c:pt idx="28">
                  <c:v>Italien</c:v>
                </c:pt>
                <c:pt idx="29">
                  <c:v>Spanien</c:v>
                </c:pt>
                <c:pt idx="30">
                  <c:v>Kroatien</c:v>
                </c:pt>
                <c:pt idx="31">
                  <c:v>Griechenland</c:v>
                </c:pt>
              </c:strCache>
            </c:strRef>
          </c:cat>
          <c:val>
            <c:numRef>
              <c:f>Sheet0!$B$5:$B$36</c:f>
              <c:numCache>
                <c:formatCode>General</c:formatCode>
                <c:ptCount val="32"/>
                <c:pt idx="0">
                  <c:v>79.8</c:v>
                </c:pt>
                <c:pt idx="1">
                  <c:v>77.099999999999994</c:v>
                </c:pt>
                <c:pt idx="2">
                  <c:v>76.5</c:v>
                </c:pt>
                <c:pt idx="3">
                  <c:v>75.599999999999994</c:v>
                </c:pt>
                <c:pt idx="4">
                  <c:v>75.5</c:v>
                </c:pt>
                <c:pt idx="5">
                  <c:v>74.900000000000006</c:v>
                </c:pt>
                <c:pt idx="6">
                  <c:v>73.3</c:v>
                </c:pt>
                <c:pt idx="7">
                  <c:v>73.3</c:v>
                </c:pt>
                <c:pt idx="8">
                  <c:v>72.5</c:v>
                </c:pt>
                <c:pt idx="9">
                  <c:v>71.099999999999994</c:v>
                </c:pt>
                <c:pt idx="10">
                  <c:v>69.900000000000006</c:v>
                </c:pt>
                <c:pt idx="11">
                  <c:v>69.7</c:v>
                </c:pt>
                <c:pt idx="12">
                  <c:v>69.5</c:v>
                </c:pt>
                <c:pt idx="13">
                  <c:v>68.5</c:v>
                </c:pt>
                <c:pt idx="14">
                  <c:v>68.400000000000006</c:v>
                </c:pt>
                <c:pt idx="15">
                  <c:v>67.7</c:v>
                </c:pt>
                <c:pt idx="16">
                  <c:v>67.7</c:v>
                </c:pt>
                <c:pt idx="17">
                  <c:v>67.2</c:v>
                </c:pt>
                <c:pt idx="18">
                  <c:v>67.2</c:v>
                </c:pt>
                <c:pt idx="19">
                  <c:v>67.2</c:v>
                </c:pt>
                <c:pt idx="20">
                  <c:v>65.599999999999994</c:v>
                </c:pt>
                <c:pt idx="21">
                  <c:v>65.5</c:v>
                </c:pt>
                <c:pt idx="22">
                  <c:v>65</c:v>
                </c:pt>
                <c:pt idx="23">
                  <c:v>64.900000000000006</c:v>
                </c:pt>
                <c:pt idx="24">
                  <c:v>64.8</c:v>
                </c:pt>
                <c:pt idx="25">
                  <c:v>63.9</c:v>
                </c:pt>
                <c:pt idx="26">
                  <c:v>63.5</c:v>
                </c:pt>
                <c:pt idx="27">
                  <c:v>63.2</c:v>
                </c:pt>
                <c:pt idx="28">
                  <c:v>59.8</c:v>
                </c:pt>
                <c:pt idx="29">
                  <c:v>58.6</c:v>
                </c:pt>
                <c:pt idx="30">
                  <c:v>53.9</c:v>
                </c:pt>
                <c:pt idx="31">
                  <c:v>53.2</c:v>
                </c:pt>
              </c:numCache>
            </c:numRef>
          </c:val>
        </c:ser>
        <c:dLbls>
          <c:showLegendKey val="0"/>
          <c:showVal val="0"/>
          <c:showCatName val="0"/>
          <c:showSerName val="0"/>
          <c:showPercent val="0"/>
          <c:showBubbleSize val="0"/>
        </c:dLbls>
        <c:gapWidth val="150"/>
        <c:axId val="230210944"/>
        <c:axId val="230212736"/>
      </c:barChart>
      <c:catAx>
        <c:axId val="230210944"/>
        <c:scaling>
          <c:orientation val="minMax"/>
        </c:scaling>
        <c:delete val="0"/>
        <c:axPos val="b"/>
        <c:majorTickMark val="out"/>
        <c:minorTickMark val="none"/>
        <c:tickLblPos val="nextTo"/>
        <c:crossAx val="230212736"/>
        <c:crosses val="autoZero"/>
        <c:auto val="1"/>
        <c:lblAlgn val="ctr"/>
        <c:lblOffset val="100"/>
        <c:noMultiLvlLbl val="0"/>
      </c:catAx>
      <c:valAx>
        <c:axId val="230212736"/>
        <c:scaling>
          <c:orientation val="minMax"/>
        </c:scaling>
        <c:delete val="0"/>
        <c:axPos val="l"/>
        <c:numFmt formatCode="General" sourceLinked="1"/>
        <c:majorTickMark val="out"/>
        <c:minorTickMark val="none"/>
        <c:tickLblPos val="nextTo"/>
        <c:crossAx val="230210944"/>
        <c:crosses val="autoZero"/>
        <c:crossBetween val="between"/>
      </c:valAx>
    </c:plotArea>
    <c:plotVisOnly val="1"/>
    <c:dispBlanksAs val="gap"/>
    <c:showDLblsOverMax val="0"/>
  </c:chart>
  <c:spPr>
    <a:ln>
      <a:noFill/>
    </a:ln>
  </c:spPr>
  <c:txPr>
    <a:bodyPr/>
    <a:lstStyle/>
    <a:p>
      <a:pPr>
        <a:defRPr sz="14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21565005104288E-2"/>
          <c:y val="2.8467332388049195E-2"/>
          <c:w val="0.58394795541068312"/>
          <c:h val="0.9065773674842369"/>
        </c:manualLayout>
      </c:layout>
      <c:barChart>
        <c:barDir val="col"/>
        <c:grouping val="percentStacked"/>
        <c:varyColors val="0"/>
        <c:ser>
          <c:idx val="0"/>
          <c:order val="0"/>
          <c:tx>
            <c:strRef>
              <c:f>'Abbildung 19'!$B$4</c:f>
              <c:strCache>
                <c:ptCount val="1"/>
                <c:pt idx="0">
                  <c:v>Sehr unzufrieden</c:v>
                </c:pt>
              </c:strCache>
            </c:strRef>
          </c:tx>
          <c:spPr>
            <a:solidFill>
              <a:schemeClr val="accent1">
                <a:lumMod val="20000"/>
                <a:lumOff val="80000"/>
              </a:schemeClr>
            </a:solidFill>
          </c:spPr>
          <c:invertIfNegative val="0"/>
          <c:cat>
            <c:strRef>
              <c:f>'Abbildung 19'!$D$3:$K$3</c:f>
              <c:strCache>
                <c:ptCount val="8"/>
                <c:pt idx="0">
                  <c:v>2004</c:v>
                </c:pt>
                <c:pt idx="1">
                  <c:v>2005</c:v>
                </c:pt>
                <c:pt idx="2">
                  <c:v>2006</c:v>
                </c:pt>
                <c:pt idx="3">
                  <c:v>2007</c:v>
                </c:pt>
                <c:pt idx="4">
                  <c:v>2008</c:v>
                </c:pt>
                <c:pt idx="5">
                  <c:v>2009</c:v>
                </c:pt>
                <c:pt idx="6">
                  <c:v>2010</c:v>
                </c:pt>
                <c:pt idx="7">
                  <c:v>2011</c:v>
                </c:pt>
              </c:strCache>
            </c:strRef>
          </c:cat>
          <c:val>
            <c:numRef>
              <c:f>'Abbildung 19'!$D$5:$K$5</c:f>
              <c:numCache>
                <c:formatCode>0</c:formatCode>
                <c:ptCount val="8"/>
                <c:pt idx="0">
                  <c:v>0.92941639227844197</c:v>
                </c:pt>
                <c:pt idx="1">
                  <c:v>0.54069915890583709</c:v>
                </c:pt>
                <c:pt idx="2">
                  <c:v>0.49523520914180807</c:v>
                </c:pt>
                <c:pt idx="3">
                  <c:v>0.72963908101692632</c:v>
                </c:pt>
                <c:pt idx="4">
                  <c:v>0.94471901476698306</c:v>
                </c:pt>
                <c:pt idx="5">
                  <c:v>0.99194701871863211</c:v>
                </c:pt>
                <c:pt idx="6">
                  <c:v>0.80035918161391639</c:v>
                </c:pt>
                <c:pt idx="7">
                  <c:v>0.80625531738798495</c:v>
                </c:pt>
              </c:numCache>
            </c:numRef>
          </c:val>
        </c:ser>
        <c:ser>
          <c:idx val="1"/>
          <c:order val="1"/>
          <c:tx>
            <c:strRef>
              <c:f>'Abbildung 19'!$B$6</c:f>
              <c:strCache>
                <c:ptCount val="1"/>
                <c:pt idx="0">
                  <c:v>Ziemlich unzufrieden</c:v>
                </c:pt>
              </c:strCache>
            </c:strRef>
          </c:tx>
          <c:spPr>
            <a:solidFill>
              <a:schemeClr val="accent1">
                <a:lumMod val="20000"/>
                <a:lumOff val="80000"/>
              </a:schemeClr>
            </a:solidFill>
          </c:spPr>
          <c:invertIfNegative val="0"/>
          <c:cat>
            <c:strRef>
              <c:f>'Abbildung 19'!$D$3:$K$3</c:f>
              <c:strCache>
                <c:ptCount val="8"/>
                <c:pt idx="0">
                  <c:v>2004</c:v>
                </c:pt>
                <c:pt idx="1">
                  <c:v>2005</c:v>
                </c:pt>
                <c:pt idx="2">
                  <c:v>2006</c:v>
                </c:pt>
                <c:pt idx="3">
                  <c:v>2007</c:v>
                </c:pt>
                <c:pt idx="4">
                  <c:v>2008</c:v>
                </c:pt>
                <c:pt idx="5">
                  <c:v>2009</c:v>
                </c:pt>
                <c:pt idx="6">
                  <c:v>2010</c:v>
                </c:pt>
                <c:pt idx="7">
                  <c:v>2011</c:v>
                </c:pt>
              </c:strCache>
            </c:strRef>
          </c:cat>
          <c:val>
            <c:numRef>
              <c:f>'Abbildung 19'!$D$7:$K$7</c:f>
              <c:numCache>
                <c:formatCode>0</c:formatCode>
                <c:ptCount val="8"/>
                <c:pt idx="0">
                  <c:v>1.1889603058399913</c:v>
                </c:pt>
                <c:pt idx="1">
                  <c:v>1.2282782836252535</c:v>
                </c:pt>
                <c:pt idx="2">
                  <c:v>1.0120399601046224</c:v>
                </c:pt>
                <c:pt idx="3">
                  <c:v>1.2837714243988123</c:v>
                </c:pt>
                <c:pt idx="4">
                  <c:v>1.4061910754072962</c:v>
                </c:pt>
                <c:pt idx="5">
                  <c:v>1.2800666791752977</c:v>
                </c:pt>
                <c:pt idx="6">
                  <c:v>1.1846177218417824</c:v>
                </c:pt>
                <c:pt idx="7">
                  <c:v>0.99680964867033939</c:v>
                </c:pt>
              </c:numCache>
            </c:numRef>
          </c:val>
        </c:ser>
        <c:ser>
          <c:idx val="2"/>
          <c:order val="2"/>
          <c:tx>
            <c:strRef>
              <c:f>'Abbildung 19'!$B$8</c:f>
              <c:strCache>
                <c:ptCount val="1"/>
                <c:pt idx="0">
                  <c:v>Eher unzufrieden</c:v>
                </c:pt>
              </c:strCache>
            </c:strRef>
          </c:tx>
          <c:spPr>
            <a:solidFill>
              <a:srgbClr val="95B3D7"/>
            </a:solidFill>
          </c:spPr>
          <c:invertIfNegative val="0"/>
          <c:cat>
            <c:strRef>
              <c:f>'Abbildung 19'!$D$3:$K$3</c:f>
              <c:strCache>
                <c:ptCount val="8"/>
                <c:pt idx="0">
                  <c:v>2004</c:v>
                </c:pt>
                <c:pt idx="1">
                  <c:v>2005</c:v>
                </c:pt>
                <c:pt idx="2">
                  <c:v>2006</c:v>
                </c:pt>
                <c:pt idx="3">
                  <c:v>2007</c:v>
                </c:pt>
                <c:pt idx="4">
                  <c:v>2008</c:v>
                </c:pt>
                <c:pt idx="5">
                  <c:v>2009</c:v>
                </c:pt>
                <c:pt idx="6">
                  <c:v>2010</c:v>
                </c:pt>
                <c:pt idx="7">
                  <c:v>2011</c:v>
                </c:pt>
              </c:strCache>
            </c:strRef>
          </c:cat>
          <c:val>
            <c:numRef>
              <c:f>'Abbildung 19'!$D$9:$K$9</c:f>
              <c:numCache>
                <c:formatCode>0</c:formatCode>
                <c:ptCount val="8"/>
                <c:pt idx="0">
                  <c:v>4.2714046842320563</c:v>
                </c:pt>
                <c:pt idx="1">
                  <c:v>4.5098547610297715</c:v>
                </c:pt>
                <c:pt idx="2">
                  <c:v>3.4525609831444974</c:v>
                </c:pt>
                <c:pt idx="3">
                  <c:v>3.7968789302565287</c:v>
                </c:pt>
                <c:pt idx="4">
                  <c:v>4.347399477525463</c:v>
                </c:pt>
                <c:pt idx="5">
                  <c:v>3.5909828484038764</c:v>
                </c:pt>
                <c:pt idx="6">
                  <c:v>3.4676862016883434</c:v>
                </c:pt>
                <c:pt idx="7">
                  <c:v>3.3837568073156179</c:v>
                </c:pt>
              </c:numCache>
            </c:numRef>
          </c:val>
        </c:ser>
        <c:ser>
          <c:idx val="3"/>
          <c:order val="3"/>
          <c:tx>
            <c:strRef>
              <c:f>'Abbildung 19'!$B$10</c:f>
              <c:strCache>
                <c:ptCount val="1"/>
                <c:pt idx="0">
                  <c:v>Eher zufrieden</c:v>
                </c:pt>
              </c:strCache>
            </c:strRef>
          </c:tx>
          <c:spPr>
            <a:solidFill>
              <a:srgbClr val="558ED5"/>
            </a:solidFill>
          </c:spPr>
          <c:invertIfNegative val="0"/>
          <c:dLbls>
            <c:dLblPos val="ctr"/>
            <c:showLegendKey val="0"/>
            <c:showVal val="1"/>
            <c:showCatName val="0"/>
            <c:showSerName val="0"/>
            <c:showPercent val="0"/>
            <c:showBubbleSize val="0"/>
            <c:showLeaderLines val="0"/>
          </c:dLbls>
          <c:cat>
            <c:strRef>
              <c:f>'Abbildung 19'!$D$3:$K$3</c:f>
              <c:strCache>
                <c:ptCount val="8"/>
                <c:pt idx="0">
                  <c:v>2004</c:v>
                </c:pt>
                <c:pt idx="1">
                  <c:v>2005</c:v>
                </c:pt>
                <c:pt idx="2">
                  <c:v>2006</c:v>
                </c:pt>
                <c:pt idx="3">
                  <c:v>2007</c:v>
                </c:pt>
                <c:pt idx="4">
                  <c:v>2008</c:v>
                </c:pt>
                <c:pt idx="5">
                  <c:v>2009</c:v>
                </c:pt>
                <c:pt idx="6">
                  <c:v>2010</c:v>
                </c:pt>
                <c:pt idx="7">
                  <c:v>2011</c:v>
                </c:pt>
              </c:strCache>
            </c:strRef>
          </c:cat>
          <c:val>
            <c:numRef>
              <c:f>'Abbildung 19'!$D$11:$K$11</c:f>
              <c:numCache>
                <c:formatCode>0</c:formatCode>
                <c:ptCount val="8"/>
                <c:pt idx="0">
                  <c:v>15.641518009495817</c:v>
                </c:pt>
                <c:pt idx="1">
                  <c:v>16.390840519518271</c:v>
                </c:pt>
                <c:pt idx="2">
                  <c:v>15.374044908779041</c:v>
                </c:pt>
                <c:pt idx="3">
                  <c:v>16.613659326487848</c:v>
                </c:pt>
                <c:pt idx="4">
                  <c:v>16.844303775946791</c:v>
                </c:pt>
                <c:pt idx="5">
                  <c:v>14.901098528098691</c:v>
                </c:pt>
                <c:pt idx="6">
                  <c:v>15.672841570117392</c:v>
                </c:pt>
                <c:pt idx="7">
                  <c:v>16.072987392067816</c:v>
                </c:pt>
              </c:numCache>
            </c:numRef>
          </c:val>
        </c:ser>
        <c:ser>
          <c:idx val="4"/>
          <c:order val="4"/>
          <c:tx>
            <c:strRef>
              <c:f>'Abbildung 19'!$B$12</c:f>
              <c:strCache>
                <c:ptCount val="1"/>
                <c:pt idx="0">
                  <c:v>Ziemlich zufrieden</c:v>
                </c:pt>
              </c:strCache>
            </c:strRef>
          </c:tx>
          <c:spPr>
            <a:solidFill>
              <a:srgbClr val="3278CC"/>
            </a:solidFill>
          </c:spPr>
          <c:invertIfNegative val="0"/>
          <c:dLbls>
            <c:txPr>
              <a:bodyPr/>
              <a:lstStyle/>
              <a:p>
                <a:pPr>
                  <a:defRPr>
                    <a:solidFill>
                      <a:schemeClr val="bg1"/>
                    </a:solidFill>
                  </a:defRPr>
                </a:pPr>
                <a:endParaRPr lang="de-DE"/>
              </a:p>
            </c:txPr>
            <c:dLblPos val="ctr"/>
            <c:showLegendKey val="0"/>
            <c:showVal val="1"/>
            <c:showCatName val="0"/>
            <c:showSerName val="0"/>
            <c:showPercent val="0"/>
            <c:showBubbleSize val="0"/>
            <c:showLeaderLines val="0"/>
          </c:dLbls>
          <c:cat>
            <c:strRef>
              <c:f>'Abbildung 19'!$D$3:$K$3</c:f>
              <c:strCache>
                <c:ptCount val="8"/>
                <c:pt idx="0">
                  <c:v>2004</c:v>
                </c:pt>
                <c:pt idx="1">
                  <c:v>2005</c:v>
                </c:pt>
                <c:pt idx="2">
                  <c:v>2006</c:v>
                </c:pt>
                <c:pt idx="3">
                  <c:v>2007</c:v>
                </c:pt>
                <c:pt idx="4">
                  <c:v>2008</c:v>
                </c:pt>
                <c:pt idx="5">
                  <c:v>2009</c:v>
                </c:pt>
                <c:pt idx="6">
                  <c:v>2010</c:v>
                </c:pt>
                <c:pt idx="7">
                  <c:v>2011</c:v>
                </c:pt>
              </c:strCache>
            </c:strRef>
          </c:cat>
          <c:val>
            <c:numRef>
              <c:f>'Abbildung 19'!$D$13:$K$13</c:f>
              <c:numCache>
                <c:formatCode>0</c:formatCode>
                <c:ptCount val="8"/>
                <c:pt idx="0">
                  <c:v>39.760893880911055</c:v>
                </c:pt>
                <c:pt idx="1">
                  <c:v>41.524830474887537</c:v>
                </c:pt>
                <c:pt idx="2">
                  <c:v>44.201360591251849</c:v>
                </c:pt>
                <c:pt idx="3">
                  <c:v>41.999958535936962</c:v>
                </c:pt>
                <c:pt idx="4">
                  <c:v>38.253366761106477</c:v>
                </c:pt>
                <c:pt idx="5">
                  <c:v>34.642943010613791</c:v>
                </c:pt>
                <c:pt idx="6">
                  <c:v>35.517608783672429</c:v>
                </c:pt>
                <c:pt idx="7">
                  <c:v>37.061155623389311</c:v>
                </c:pt>
              </c:numCache>
            </c:numRef>
          </c:val>
        </c:ser>
        <c:ser>
          <c:idx val="5"/>
          <c:order val="5"/>
          <c:tx>
            <c:strRef>
              <c:f>'Abbildung 19'!$B$14</c:f>
              <c:strCache>
                <c:ptCount val="1"/>
                <c:pt idx="0">
                  <c:v>Sehr zufrieden</c:v>
                </c:pt>
              </c:strCache>
            </c:strRef>
          </c:tx>
          <c:spPr>
            <a:solidFill>
              <a:srgbClr val="2C69B2"/>
            </a:solidFill>
          </c:spPr>
          <c:invertIfNegative val="0"/>
          <c:dLbls>
            <c:txPr>
              <a:bodyPr/>
              <a:lstStyle/>
              <a:p>
                <a:pPr>
                  <a:defRPr>
                    <a:solidFill>
                      <a:schemeClr val="bg1"/>
                    </a:solidFill>
                  </a:defRPr>
                </a:pPr>
                <a:endParaRPr lang="de-DE"/>
              </a:p>
            </c:txPr>
            <c:dLblPos val="ctr"/>
            <c:showLegendKey val="0"/>
            <c:showVal val="1"/>
            <c:showCatName val="0"/>
            <c:showSerName val="0"/>
            <c:showPercent val="0"/>
            <c:showBubbleSize val="0"/>
            <c:showLeaderLines val="0"/>
          </c:dLbls>
          <c:cat>
            <c:strRef>
              <c:f>'Abbildung 19'!$D$3:$K$3</c:f>
              <c:strCache>
                <c:ptCount val="8"/>
                <c:pt idx="0">
                  <c:v>2004</c:v>
                </c:pt>
                <c:pt idx="1">
                  <c:v>2005</c:v>
                </c:pt>
                <c:pt idx="2">
                  <c:v>2006</c:v>
                </c:pt>
                <c:pt idx="3">
                  <c:v>2007</c:v>
                </c:pt>
                <c:pt idx="4">
                  <c:v>2008</c:v>
                </c:pt>
                <c:pt idx="5">
                  <c:v>2009</c:v>
                </c:pt>
                <c:pt idx="6">
                  <c:v>2010</c:v>
                </c:pt>
                <c:pt idx="7">
                  <c:v>2011</c:v>
                </c:pt>
              </c:strCache>
            </c:strRef>
          </c:cat>
          <c:val>
            <c:numRef>
              <c:f>'Abbildung 19'!$D$15:$K$15</c:f>
              <c:numCache>
                <c:formatCode>0</c:formatCode>
                <c:ptCount val="8"/>
                <c:pt idx="0">
                  <c:v>38.207806727242641</c:v>
                </c:pt>
                <c:pt idx="1">
                  <c:v>35.805496802033332</c:v>
                </c:pt>
                <c:pt idx="2">
                  <c:v>35.464758347578176</c:v>
                </c:pt>
                <c:pt idx="3">
                  <c:v>35.576092701902922</c:v>
                </c:pt>
                <c:pt idx="4">
                  <c:v>38.204019895246986</c:v>
                </c:pt>
                <c:pt idx="5">
                  <c:v>44.592961914989708</c:v>
                </c:pt>
                <c:pt idx="6">
                  <c:v>43.356886541066139</c:v>
                </c:pt>
                <c:pt idx="7">
                  <c:v>41.679035211168937</c:v>
                </c:pt>
              </c:numCache>
            </c:numRef>
          </c:val>
        </c:ser>
        <c:dLbls>
          <c:showLegendKey val="0"/>
          <c:showVal val="0"/>
          <c:showCatName val="0"/>
          <c:showSerName val="0"/>
          <c:showPercent val="0"/>
          <c:showBubbleSize val="0"/>
        </c:dLbls>
        <c:gapWidth val="27"/>
        <c:overlap val="100"/>
        <c:axId val="233181952"/>
        <c:axId val="233183488"/>
      </c:barChart>
      <c:lineChart>
        <c:grouping val="standard"/>
        <c:varyColors val="0"/>
        <c:ser>
          <c:idx val="6"/>
          <c:order val="6"/>
          <c:tx>
            <c:strRef>
              <c:f>'Abbildung 19'!$A$21</c:f>
              <c:strCache>
                <c:ptCount val="1"/>
                <c:pt idx="0">
                  <c:v>mittlere Lebenszufriedenheit</c:v>
                </c:pt>
              </c:strCache>
            </c:strRef>
          </c:tx>
          <c:spPr>
            <a:ln>
              <a:solidFill>
                <a:schemeClr val="accent6">
                  <a:lumMod val="75000"/>
                </a:schemeClr>
              </a:solidFill>
            </a:ln>
          </c:spPr>
          <c:marker>
            <c:symbol val="diamond"/>
            <c:size val="9"/>
            <c:spPr>
              <a:solidFill>
                <a:schemeClr val="accent6">
                  <a:lumMod val="75000"/>
                </a:schemeClr>
              </a:solidFill>
              <a:ln>
                <a:solidFill>
                  <a:schemeClr val="accent6">
                    <a:lumMod val="75000"/>
                  </a:schemeClr>
                </a:solidFill>
              </a:ln>
            </c:spPr>
          </c:marker>
          <c:dPt>
            <c:idx val="5"/>
            <c:bubble3D val="0"/>
            <c:spPr>
              <a:ln>
                <a:solidFill>
                  <a:schemeClr val="accent6">
                    <a:lumMod val="75000"/>
                  </a:schemeClr>
                </a:solidFill>
                <a:prstDash val="sysDash"/>
              </a:ln>
            </c:spPr>
          </c:dPt>
          <c:val>
            <c:numRef>
              <c:f>'Abbildung 19'!$D$21:$K$21</c:f>
              <c:numCache>
                <c:formatCode>0.00</c:formatCode>
                <c:ptCount val="8"/>
                <c:pt idx="0">
                  <c:v>5.0673894333969773</c:v>
                </c:pt>
                <c:pt idx="1">
                  <c:v>5.04547302582756</c:v>
                </c:pt>
                <c:pt idx="2">
                  <c:v>5.0816853545546152</c:v>
                </c:pt>
                <c:pt idx="3">
                  <c:v>5.0459882997877097</c:v>
                </c:pt>
                <c:pt idx="4">
                  <c:v>5.0466745979348868</c:v>
                </c:pt>
                <c:pt idx="5">
                  <c:v>5.1470189696433302</c:v>
                </c:pt>
                <c:pt idx="6">
                  <c:v>5.139933806712536</c:v>
                </c:pt>
                <c:pt idx="7">
                  <c:v>5.1262311290530862</c:v>
                </c:pt>
              </c:numCache>
            </c:numRef>
          </c:val>
          <c:smooth val="0"/>
        </c:ser>
        <c:dLbls>
          <c:showLegendKey val="0"/>
          <c:showVal val="0"/>
          <c:showCatName val="0"/>
          <c:showSerName val="0"/>
          <c:showPercent val="0"/>
          <c:showBubbleSize val="0"/>
        </c:dLbls>
        <c:marker val="1"/>
        <c:smooth val="0"/>
        <c:axId val="233185664"/>
        <c:axId val="233187200"/>
      </c:lineChart>
      <c:catAx>
        <c:axId val="233181952"/>
        <c:scaling>
          <c:orientation val="minMax"/>
        </c:scaling>
        <c:delete val="0"/>
        <c:axPos val="b"/>
        <c:numFmt formatCode="General" sourceLinked="1"/>
        <c:majorTickMark val="out"/>
        <c:minorTickMark val="none"/>
        <c:tickLblPos val="nextTo"/>
        <c:txPr>
          <a:bodyPr rot="0" vert="horz"/>
          <a:lstStyle/>
          <a:p>
            <a:pPr>
              <a:defRPr/>
            </a:pPr>
            <a:endParaRPr lang="de-DE"/>
          </a:p>
        </c:txPr>
        <c:crossAx val="233183488"/>
        <c:crosses val="autoZero"/>
        <c:auto val="1"/>
        <c:lblAlgn val="ctr"/>
        <c:lblOffset val="100"/>
        <c:noMultiLvlLbl val="0"/>
      </c:catAx>
      <c:valAx>
        <c:axId val="233183488"/>
        <c:scaling>
          <c:orientation val="minMax"/>
        </c:scaling>
        <c:delete val="0"/>
        <c:axPos val="l"/>
        <c:title>
          <c:tx>
            <c:rich>
              <a:bodyPr rot="-5400000" vert="horz"/>
              <a:lstStyle/>
              <a:p>
                <a:pPr>
                  <a:defRPr b="1"/>
                </a:pPr>
                <a:r>
                  <a:rPr lang="en-US" b="1"/>
                  <a:t>in % der Bevölkerung ab 16 Jahren</a:t>
                </a:r>
              </a:p>
            </c:rich>
          </c:tx>
          <c:layout/>
          <c:overlay val="0"/>
        </c:title>
        <c:numFmt formatCode="0%" sourceLinked="1"/>
        <c:majorTickMark val="out"/>
        <c:minorTickMark val="none"/>
        <c:tickLblPos val="nextTo"/>
        <c:spPr>
          <a:ln>
            <a:noFill/>
          </a:ln>
        </c:spPr>
        <c:txPr>
          <a:bodyPr rot="0" vert="horz"/>
          <a:lstStyle/>
          <a:p>
            <a:pPr>
              <a:defRPr/>
            </a:pPr>
            <a:endParaRPr lang="de-DE"/>
          </a:p>
        </c:txPr>
        <c:crossAx val="233181952"/>
        <c:crosses val="autoZero"/>
        <c:crossBetween val="between"/>
      </c:valAx>
      <c:catAx>
        <c:axId val="233185664"/>
        <c:scaling>
          <c:orientation val="minMax"/>
        </c:scaling>
        <c:delete val="1"/>
        <c:axPos val="b"/>
        <c:majorTickMark val="out"/>
        <c:minorTickMark val="none"/>
        <c:tickLblPos val="nextTo"/>
        <c:crossAx val="233187200"/>
        <c:crosses val="autoZero"/>
        <c:auto val="1"/>
        <c:lblAlgn val="ctr"/>
        <c:lblOffset val="100"/>
        <c:noMultiLvlLbl val="0"/>
      </c:catAx>
      <c:valAx>
        <c:axId val="233187200"/>
        <c:scaling>
          <c:orientation val="minMax"/>
          <c:max val="6"/>
          <c:min val="4"/>
        </c:scaling>
        <c:delete val="0"/>
        <c:axPos val="r"/>
        <c:title>
          <c:tx>
            <c:rich>
              <a:bodyPr rot="5400000" vert="horz"/>
              <a:lstStyle/>
              <a:p>
                <a:pPr>
                  <a:defRPr b="1"/>
                </a:pPr>
                <a:r>
                  <a:rPr lang="en-US" b="1"/>
                  <a:t>Mittelwerte der Lebenszufriedenheit</a:t>
                </a:r>
              </a:p>
            </c:rich>
          </c:tx>
          <c:layout/>
          <c:overlay val="0"/>
        </c:title>
        <c:numFmt formatCode="0.0" sourceLinked="0"/>
        <c:majorTickMark val="out"/>
        <c:minorTickMark val="none"/>
        <c:tickLblPos val="nextTo"/>
        <c:spPr>
          <a:noFill/>
          <a:ln>
            <a:noFill/>
          </a:ln>
        </c:spPr>
        <c:txPr>
          <a:bodyPr rot="0" vert="horz"/>
          <a:lstStyle/>
          <a:p>
            <a:pPr>
              <a:defRPr/>
            </a:pPr>
            <a:endParaRPr lang="de-DE"/>
          </a:p>
        </c:txPr>
        <c:crossAx val="233185664"/>
        <c:crosses val="max"/>
        <c:crossBetween val="between"/>
      </c:valAx>
    </c:plotArea>
    <c:legend>
      <c:legendPos val="r"/>
      <c:layout/>
      <c:overlay val="0"/>
    </c:legend>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938" cy="496332"/>
          </a:xfrm>
          <a:prstGeom prst="rect">
            <a:avLst/>
          </a:prstGeom>
        </p:spPr>
        <p:txBody>
          <a:bodyPr vert="horz" lIns="93829" tIns="46914" rIns="93829" bIns="46914" rtlCol="0"/>
          <a:lstStyle>
            <a:lvl1pPr algn="l">
              <a:defRPr sz="1300"/>
            </a:lvl1pPr>
          </a:lstStyle>
          <a:p>
            <a:endParaRPr lang="de-AT"/>
          </a:p>
        </p:txBody>
      </p:sp>
      <p:sp>
        <p:nvSpPr>
          <p:cNvPr id="3" name="Datumsplatzhalter 2"/>
          <p:cNvSpPr>
            <a:spLocks noGrp="1"/>
          </p:cNvSpPr>
          <p:nvPr>
            <p:ph type="dt" sz="quarter" idx="1"/>
          </p:nvPr>
        </p:nvSpPr>
        <p:spPr>
          <a:xfrm>
            <a:off x="3777607" y="1"/>
            <a:ext cx="2889938" cy="496332"/>
          </a:xfrm>
          <a:prstGeom prst="rect">
            <a:avLst/>
          </a:prstGeom>
        </p:spPr>
        <p:txBody>
          <a:bodyPr vert="horz" lIns="93829" tIns="46914" rIns="93829" bIns="46914" rtlCol="0"/>
          <a:lstStyle>
            <a:lvl1pPr algn="r">
              <a:defRPr sz="1300"/>
            </a:lvl1pPr>
          </a:lstStyle>
          <a:p>
            <a:fld id="{5F6FC5E6-1F1F-4021-818A-C223F9F51578}" type="datetimeFigureOut">
              <a:rPr lang="de-AT" smtClean="0"/>
              <a:pPr/>
              <a:t>10.09.2014</a:t>
            </a:fld>
            <a:endParaRPr lang="de-AT"/>
          </a:p>
        </p:txBody>
      </p:sp>
      <p:sp>
        <p:nvSpPr>
          <p:cNvPr id="4" name="Fußzeilenplatzhalter 3"/>
          <p:cNvSpPr>
            <a:spLocks noGrp="1"/>
          </p:cNvSpPr>
          <p:nvPr>
            <p:ph type="ftr" sz="quarter" idx="2"/>
          </p:nvPr>
        </p:nvSpPr>
        <p:spPr>
          <a:xfrm>
            <a:off x="1" y="9428584"/>
            <a:ext cx="2889938" cy="496332"/>
          </a:xfrm>
          <a:prstGeom prst="rect">
            <a:avLst/>
          </a:prstGeom>
        </p:spPr>
        <p:txBody>
          <a:bodyPr vert="horz" lIns="93829" tIns="46914" rIns="93829" bIns="46914" rtlCol="0" anchor="b"/>
          <a:lstStyle>
            <a:lvl1pPr algn="l">
              <a:defRPr sz="1300"/>
            </a:lvl1pPr>
          </a:lstStyle>
          <a:p>
            <a:endParaRPr lang="de-AT"/>
          </a:p>
        </p:txBody>
      </p:sp>
      <p:sp>
        <p:nvSpPr>
          <p:cNvPr id="5" name="Foliennummernplatzhalter 4"/>
          <p:cNvSpPr>
            <a:spLocks noGrp="1"/>
          </p:cNvSpPr>
          <p:nvPr>
            <p:ph type="sldNum" sz="quarter" idx="3"/>
          </p:nvPr>
        </p:nvSpPr>
        <p:spPr>
          <a:xfrm>
            <a:off x="3777607" y="9428584"/>
            <a:ext cx="2889938" cy="496332"/>
          </a:xfrm>
          <a:prstGeom prst="rect">
            <a:avLst/>
          </a:prstGeom>
        </p:spPr>
        <p:txBody>
          <a:bodyPr vert="horz" lIns="93829" tIns="46914" rIns="93829" bIns="46914" rtlCol="0" anchor="b"/>
          <a:lstStyle>
            <a:lvl1pPr algn="r">
              <a:defRPr sz="1300"/>
            </a:lvl1pPr>
          </a:lstStyle>
          <a:p>
            <a:fld id="{8B24BB71-7C07-45F2-89BB-87697B2B13B4}" type="slidenum">
              <a:rPr lang="de-AT" smtClean="0"/>
              <a:pPr/>
              <a:t>‹Nr.›</a:t>
            </a:fld>
            <a:endParaRPr lang="de-AT"/>
          </a:p>
        </p:txBody>
      </p:sp>
    </p:spTree>
    <p:extLst>
      <p:ext uri="{BB962C8B-B14F-4D97-AF65-F5344CB8AC3E}">
        <p14:creationId xmlns:p14="http://schemas.microsoft.com/office/powerpoint/2010/main" val="1166028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938" cy="496332"/>
          </a:xfrm>
          <a:prstGeom prst="rect">
            <a:avLst/>
          </a:prstGeom>
        </p:spPr>
        <p:txBody>
          <a:bodyPr vert="horz" lIns="93829" tIns="46914" rIns="93829" bIns="46914" rtlCol="0"/>
          <a:lstStyle>
            <a:lvl1pPr algn="l">
              <a:defRPr sz="1300"/>
            </a:lvl1pPr>
          </a:lstStyle>
          <a:p>
            <a:endParaRPr lang="de-AT"/>
          </a:p>
        </p:txBody>
      </p:sp>
      <p:sp>
        <p:nvSpPr>
          <p:cNvPr id="3" name="Datumsplatzhalter 2"/>
          <p:cNvSpPr>
            <a:spLocks noGrp="1"/>
          </p:cNvSpPr>
          <p:nvPr>
            <p:ph type="dt" idx="1"/>
          </p:nvPr>
        </p:nvSpPr>
        <p:spPr>
          <a:xfrm>
            <a:off x="3777607" y="1"/>
            <a:ext cx="2889938" cy="496332"/>
          </a:xfrm>
          <a:prstGeom prst="rect">
            <a:avLst/>
          </a:prstGeom>
        </p:spPr>
        <p:txBody>
          <a:bodyPr vert="horz" lIns="93829" tIns="46914" rIns="93829" bIns="46914" rtlCol="0"/>
          <a:lstStyle>
            <a:lvl1pPr algn="r">
              <a:defRPr sz="1300"/>
            </a:lvl1pPr>
          </a:lstStyle>
          <a:p>
            <a:fld id="{DCEB723C-14D5-4304-BCB2-41C6C55765CD}" type="datetimeFigureOut">
              <a:rPr lang="de-AT" smtClean="0"/>
              <a:pPr/>
              <a:t>10.09.2014</a:t>
            </a:fld>
            <a:endParaRPr lang="de-AT"/>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3829" tIns="46914" rIns="93829" bIns="46914" rtlCol="0" anchor="ctr"/>
          <a:lstStyle/>
          <a:p>
            <a:endParaRPr lang="de-AT"/>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3829" tIns="46914" rIns="93829" bIns="4691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1" y="9428584"/>
            <a:ext cx="2889938" cy="496332"/>
          </a:xfrm>
          <a:prstGeom prst="rect">
            <a:avLst/>
          </a:prstGeom>
        </p:spPr>
        <p:txBody>
          <a:bodyPr vert="horz" lIns="93829" tIns="46914" rIns="93829" bIns="46914" rtlCol="0" anchor="b"/>
          <a:lstStyle>
            <a:lvl1pPr algn="l">
              <a:defRPr sz="1300"/>
            </a:lvl1pPr>
          </a:lstStyle>
          <a:p>
            <a:endParaRPr lang="de-AT"/>
          </a:p>
        </p:txBody>
      </p:sp>
      <p:sp>
        <p:nvSpPr>
          <p:cNvPr id="7" name="Foliennummernplatzhalter 6"/>
          <p:cNvSpPr>
            <a:spLocks noGrp="1"/>
          </p:cNvSpPr>
          <p:nvPr>
            <p:ph type="sldNum" sz="quarter" idx="5"/>
          </p:nvPr>
        </p:nvSpPr>
        <p:spPr>
          <a:xfrm>
            <a:off x="3777607" y="9428584"/>
            <a:ext cx="2889938" cy="496332"/>
          </a:xfrm>
          <a:prstGeom prst="rect">
            <a:avLst/>
          </a:prstGeom>
        </p:spPr>
        <p:txBody>
          <a:bodyPr vert="horz" lIns="93829" tIns="46914" rIns="93829" bIns="46914" rtlCol="0" anchor="b"/>
          <a:lstStyle>
            <a:lvl1pPr algn="r">
              <a:defRPr sz="1300"/>
            </a:lvl1pPr>
          </a:lstStyle>
          <a:p>
            <a:fld id="{5B26AA5A-FB37-4B6D-8C94-F53EA9076224}" type="slidenum">
              <a:rPr lang="de-AT" smtClean="0"/>
              <a:pPr/>
              <a:t>‹Nr.›</a:t>
            </a:fld>
            <a:endParaRPr lang="de-AT"/>
          </a:p>
        </p:txBody>
      </p:sp>
    </p:spTree>
    <p:extLst>
      <p:ext uri="{BB962C8B-B14F-4D97-AF65-F5344CB8AC3E}">
        <p14:creationId xmlns:p14="http://schemas.microsoft.com/office/powerpoint/2010/main" val="265516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B26AA5A-FB37-4B6D-8C94-F53EA9076224}" type="slidenum">
              <a:rPr lang="de-AT" smtClean="0"/>
              <a:pPr/>
              <a:t>1</a:t>
            </a:fld>
            <a:endParaRPr lang="de-AT"/>
          </a:p>
        </p:txBody>
      </p:sp>
    </p:spTree>
    <p:extLst>
      <p:ext uri="{BB962C8B-B14F-4D97-AF65-F5344CB8AC3E}">
        <p14:creationId xmlns:p14="http://schemas.microsoft.com/office/powerpoint/2010/main" val="172979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endParaRPr lang="de-AT" sz="1000" b="1" dirty="0">
              <a:solidFill>
                <a:srgbClr val="FF0000"/>
              </a:solidFill>
            </a:endParaRPr>
          </a:p>
        </p:txBody>
      </p:sp>
      <p:sp>
        <p:nvSpPr>
          <p:cNvPr id="4" name="Foliennummernplatzhalter 3"/>
          <p:cNvSpPr>
            <a:spLocks noGrp="1"/>
          </p:cNvSpPr>
          <p:nvPr>
            <p:ph type="sldNum" sz="quarter" idx="10"/>
          </p:nvPr>
        </p:nvSpPr>
        <p:spPr/>
        <p:txBody>
          <a:bodyPr/>
          <a:lstStyle/>
          <a:p>
            <a:fld id="{6CE20DED-8DE3-4F90-839D-D3FF69179BA3}" type="slidenum">
              <a:rPr lang="de-AT" smtClean="0"/>
              <a:pPr/>
              <a:t>15</a:t>
            </a:fld>
            <a:endParaRPr lang="de-A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Tiefergehende Analysen aus SILC  2011 ergeben: </a:t>
            </a:r>
          </a:p>
          <a:p>
            <a:endParaRPr lang="de-DE" dirty="0" smtClean="0"/>
          </a:p>
          <a:p>
            <a:r>
              <a:rPr lang="de-DE" dirty="0" smtClean="0"/>
              <a:t>Personen</a:t>
            </a:r>
            <a:r>
              <a:rPr lang="de-DE" baseline="0" dirty="0" smtClean="0"/>
              <a:t> mit guten materiellen Lebensbedingungen (nicht arbeitslos, nicht depriviert, gutes Einkommen), mit einem guten Gesundheitszustand, in Partnerschaft lebend und mit hilfreichen sozialen Beziehungen sowie in einer guten Wohnumgebung (keine Lärmbelastung, keine Belastung durch Vandalismus und Gewalt)  sind mit ihrem Leben im Durchschnitt deutlich zufriedener als Personen, die sich beispielsweise bestimmte zentrale Waren oder Dienstleistungen nicht leisten können, krank sind oder Lärm in der Wohnumgebung ausgesetzt sind. Das sind unmittelbare Faktoren (in der Regression über alle anderen Faktoren hinaus signifikant) </a:t>
            </a:r>
          </a:p>
          <a:p>
            <a:endParaRPr lang="de-DE" baseline="0" dirty="0" smtClean="0"/>
          </a:p>
          <a:p>
            <a:r>
              <a:rPr lang="de-DE" baseline="0" dirty="0" smtClean="0"/>
              <a:t>Personen mit höherer Bildung weisen ebenfalls eine höhere Lebenszufriedenheit auf, was aber vollständig damit erklärt werden kann, dass diese Personen in der Regel besser Jobs haben und damit bessere materielle Lebensbedingungen (was sich wiederum in einem besseren Gesundheitszustand und einer besseren Wohnumgebung wiederspiegelt)</a:t>
            </a:r>
          </a:p>
          <a:p>
            <a:endParaRPr lang="de-DE" baseline="0" dirty="0" smtClean="0"/>
          </a:p>
          <a:p>
            <a:r>
              <a:rPr lang="de-DE" baseline="0" dirty="0" smtClean="0"/>
              <a:t>Beim Alter handelt es sich um eine Mischform. Generell gilt: je älter desto unzufriedener mit dem Leben. Im höheren Alter handelt es sich hierbei um einen mittelbaren Faktor (je älter desto schlechter die Gesundheit und bestimmte soziale Risiken wie Verwitwung und Verarmung sind wahrscheinlicher) Bei den jüngeren ist das Alter selbst bedeutsam (Achtung: Vermischung von Alterseffekten und </a:t>
            </a:r>
            <a:r>
              <a:rPr lang="de-DE" baseline="0" dirty="0" err="1" smtClean="0"/>
              <a:t>Kohorteneffekten</a:t>
            </a:r>
            <a:r>
              <a:rPr lang="de-DE" baseline="0" dirty="0" smtClean="0"/>
              <a:t>)</a:t>
            </a:r>
          </a:p>
          <a:p>
            <a:endParaRPr lang="de-DE" baseline="0" dirty="0" smtClean="0"/>
          </a:p>
          <a:p>
            <a:r>
              <a:rPr lang="de-DE" baseline="0" dirty="0" smtClean="0"/>
              <a:t>Generell gilt:  berichtete (Regressions-)Analysen machen noch keine Aussagen über Wirkungsrichtungen. So berichtet die Literatur, dass eine Partnerschaft zufrieden macht, dass Zufriedene aber eher einen Partner finden</a:t>
            </a:r>
            <a:endParaRPr lang="de-AT" dirty="0"/>
          </a:p>
        </p:txBody>
      </p:sp>
      <p:sp>
        <p:nvSpPr>
          <p:cNvPr id="4" name="Foliennummernplatzhalter 3"/>
          <p:cNvSpPr>
            <a:spLocks noGrp="1"/>
          </p:cNvSpPr>
          <p:nvPr>
            <p:ph type="sldNum" sz="quarter" idx="10"/>
          </p:nvPr>
        </p:nvSpPr>
        <p:spPr/>
        <p:txBody>
          <a:bodyPr/>
          <a:lstStyle/>
          <a:p>
            <a:fld id="{6CE20DED-8DE3-4F90-839D-D3FF69179BA3}" type="slidenum">
              <a:rPr lang="de-AT" smtClean="0"/>
              <a:pPr/>
              <a:t>16</a:t>
            </a:fld>
            <a:endParaRPr lang="de-A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B26AA5A-FB37-4B6D-8C94-F53EA9076224}" type="slidenum">
              <a:rPr lang="de-AT" smtClean="0"/>
              <a:pPr/>
              <a:t>19</a:t>
            </a:fld>
            <a:endParaRPr lang="de-AT"/>
          </a:p>
        </p:txBody>
      </p:sp>
    </p:spTree>
    <p:extLst>
      <p:ext uri="{BB962C8B-B14F-4D97-AF65-F5344CB8AC3E}">
        <p14:creationId xmlns:p14="http://schemas.microsoft.com/office/powerpoint/2010/main" val="1729790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3" name="Grafik 12" descr="Haus_blau_1.jpg"/>
          <p:cNvPicPr>
            <a:picLocks noChangeAspect="1"/>
          </p:cNvPicPr>
          <p:nvPr userDrawn="1"/>
        </p:nvPicPr>
        <p:blipFill>
          <a:blip r:embed="rId2" cstate="print"/>
          <a:srcRect l="176" t="4765" r="196" b="8505"/>
          <a:stretch>
            <a:fillRect/>
          </a:stretch>
        </p:blipFill>
        <p:spPr>
          <a:xfrm>
            <a:off x="189188" y="927770"/>
            <a:ext cx="8737200" cy="5362205"/>
          </a:xfrm>
          <a:prstGeom prst="rect">
            <a:avLst/>
          </a:prstGeom>
        </p:spPr>
      </p:pic>
      <p:sp>
        <p:nvSpPr>
          <p:cNvPr id="14" name="Rechteck 13"/>
          <p:cNvSpPr/>
          <p:nvPr userDrawn="1"/>
        </p:nvSpPr>
        <p:spPr>
          <a:xfrm>
            <a:off x="3432811" y="1963502"/>
            <a:ext cx="550148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5" name="Rechteck 14"/>
          <p:cNvSpPr/>
          <p:nvPr userDrawn="1"/>
        </p:nvSpPr>
        <p:spPr>
          <a:xfrm>
            <a:off x="9525" y="1963502"/>
            <a:ext cx="3359005"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cxnSp>
        <p:nvCxnSpPr>
          <p:cNvPr id="16" name="Gerade Verbindung 15"/>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Grafik 7" descr="logo_dt_4C.jpg"/>
          <p:cNvPicPr>
            <a:picLocks noChangeAspect="1"/>
          </p:cNvPicPr>
          <p:nvPr userDrawn="1"/>
        </p:nvPicPr>
        <p:blipFill>
          <a:blip r:embed="rId3" cstate="print"/>
          <a:stretch>
            <a:fillRect/>
          </a:stretch>
        </p:blipFill>
        <p:spPr>
          <a:xfrm>
            <a:off x="7268567" y="54149"/>
            <a:ext cx="1659538" cy="722759"/>
          </a:xfrm>
          <a:prstGeom prst="rect">
            <a:avLst/>
          </a:prstGeom>
        </p:spPr>
      </p:pic>
      <p:sp>
        <p:nvSpPr>
          <p:cNvPr id="9" name="Textfeld 8"/>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10" name="Textfeld 9"/>
          <p:cNvSpPr txBox="1"/>
          <p:nvPr userDrawn="1"/>
        </p:nvSpPr>
        <p:spPr>
          <a:xfrm>
            <a:off x="5711495" y="6389360"/>
            <a:ext cx="3312368" cy="323165"/>
          </a:xfrm>
          <a:prstGeom prst="rect">
            <a:avLst/>
          </a:prstGeom>
          <a:noFill/>
        </p:spPr>
        <p:txBody>
          <a:bodyPr wrap="square" rtlCol="0">
            <a:spAutoFit/>
          </a:bodyPr>
          <a:lstStyle/>
          <a:p>
            <a:pPr algn="r"/>
            <a:r>
              <a:rPr lang="de-DE" sz="1500" dirty="0" smtClean="0">
                <a:solidFill>
                  <a:srgbClr val="AE002C"/>
                </a:solidFill>
              </a:rPr>
              <a:t>Wir bewegen Informationen</a:t>
            </a:r>
            <a:endParaRPr lang="de-AT" sz="1500" dirty="0">
              <a:solidFill>
                <a:srgbClr val="AE002C"/>
              </a:solidFill>
            </a:endParaRPr>
          </a:p>
        </p:txBody>
      </p:sp>
      <p:sp>
        <p:nvSpPr>
          <p:cNvPr id="2" name="Titel 1"/>
          <p:cNvSpPr>
            <a:spLocks noGrp="1"/>
          </p:cNvSpPr>
          <p:nvPr>
            <p:ph type="ctrTitle"/>
          </p:nvPr>
        </p:nvSpPr>
        <p:spPr>
          <a:xfrm>
            <a:off x="3532824" y="2060849"/>
            <a:ext cx="5256584" cy="1323439"/>
          </a:xfrm>
          <a:noFill/>
        </p:spPr>
        <p:txBody>
          <a:bodyPr wrap="square" rtlCol="0">
            <a:spAutoFit/>
          </a:bodyPr>
          <a:lstStyle>
            <a:lvl1pPr algn="l">
              <a:defRPr lang="de-AT" sz="4000">
                <a:solidFill>
                  <a:srgbClr val="AE002C"/>
                </a:solidFill>
                <a:latin typeface="+mn-lt"/>
                <a:ea typeface="+mn-ea"/>
                <a:cs typeface="+mn-cs"/>
              </a:defRPr>
            </a:lvl1pPr>
          </a:lstStyle>
          <a:p>
            <a:pPr marL="0" lvl="0" algn="l"/>
            <a:r>
              <a:rPr lang="de-DE" dirty="0" smtClean="0"/>
              <a:t>Titelmasterformat durch Klicken bearbeiten</a:t>
            </a:r>
            <a:endParaRPr lang="de-AT" dirty="0"/>
          </a:p>
        </p:txBody>
      </p:sp>
      <p:sp>
        <p:nvSpPr>
          <p:cNvPr id="3" name="Untertitel 2"/>
          <p:cNvSpPr>
            <a:spLocks noGrp="1"/>
          </p:cNvSpPr>
          <p:nvPr>
            <p:ph type="subTitle" idx="1"/>
          </p:nvPr>
        </p:nvSpPr>
        <p:spPr>
          <a:xfrm>
            <a:off x="3532824" y="3296288"/>
            <a:ext cx="5215640" cy="1015663"/>
          </a:xfrm>
          <a:noFill/>
        </p:spPr>
        <p:txBody>
          <a:bodyPr wrap="square" rtlCol="0">
            <a:spAutoFit/>
          </a:bodyPr>
          <a:lstStyle>
            <a:lvl1pPr marL="0" indent="0">
              <a:buNone/>
              <a:defRPr lang="de-AT" sz="3000" dirty="0">
                <a:solidFill>
                  <a:srgbClr val="AE002C"/>
                </a:solidFill>
              </a:defRPr>
            </a:lvl1pPr>
          </a:lstStyle>
          <a:p>
            <a:pPr marL="0" lvl="0"/>
            <a:r>
              <a:rPr lang="de-DE" dirty="0" smtClean="0"/>
              <a:t>Formatvorlage des Untertitelmasters durch Klicken</a:t>
            </a:r>
            <a:endParaRPr lang="de-AT" dirty="0"/>
          </a:p>
        </p:txBody>
      </p:sp>
    </p:spTree>
    <p:extLst>
      <p:ext uri="{BB962C8B-B14F-4D97-AF65-F5344CB8AC3E}">
        <p14:creationId xmlns:p14="http://schemas.microsoft.com/office/powerpoint/2010/main" val="5112358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42555776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22829353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10986099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Grafik 6" descr="logo_dt_4C.jpg"/>
          <p:cNvPicPr>
            <a:picLocks noChangeAspect="1"/>
          </p:cNvPicPr>
          <p:nvPr userDrawn="1"/>
        </p:nvPicPr>
        <p:blipFill>
          <a:blip r:embed="rId2" cstate="print"/>
          <a:stretch>
            <a:fillRect/>
          </a:stretch>
        </p:blipFill>
        <p:spPr>
          <a:xfrm>
            <a:off x="7268567" y="54149"/>
            <a:ext cx="1659538" cy="722759"/>
          </a:xfrm>
          <a:prstGeom prst="rect">
            <a:avLst/>
          </a:prstGeom>
        </p:spPr>
      </p:pic>
      <p:sp>
        <p:nvSpPr>
          <p:cNvPr id="8" name="Textfeld 7"/>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9" name="Textfeld 8"/>
          <p:cNvSpPr txBox="1"/>
          <p:nvPr userDrawn="1"/>
        </p:nvSpPr>
        <p:spPr>
          <a:xfrm>
            <a:off x="5711495" y="6389360"/>
            <a:ext cx="3312368" cy="323165"/>
          </a:xfrm>
          <a:prstGeom prst="rect">
            <a:avLst/>
          </a:prstGeom>
          <a:noFill/>
        </p:spPr>
        <p:txBody>
          <a:bodyPr wrap="square" rtlCol="0">
            <a:spAutoFit/>
          </a:bodyPr>
          <a:lstStyle/>
          <a:p>
            <a:pPr algn="r"/>
            <a:r>
              <a:rPr lang="de-DE" sz="1500" dirty="0" smtClean="0">
                <a:solidFill>
                  <a:srgbClr val="AE002C"/>
                </a:solidFill>
              </a:rPr>
              <a:t>Folie </a:t>
            </a:r>
            <a:fld id="{2E1D12B3-C156-413F-A767-F6B96C27B79D}" type="slidenum">
              <a:rPr lang="de-DE" sz="1500" smtClean="0">
                <a:solidFill>
                  <a:srgbClr val="AE002C"/>
                </a:solidFill>
              </a:rPr>
              <a:pPr algn="r"/>
              <a:t>‹Nr.›</a:t>
            </a:fld>
            <a:r>
              <a:rPr lang="de-DE" sz="1500" dirty="0" smtClean="0">
                <a:solidFill>
                  <a:srgbClr val="AE002C"/>
                </a:solidFill>
              </a:rPr>
              <a:t>  |  10.09.2014</a:t>
            </a:r>
            <a:endParaRPr lang="de-AT" sz="1500" dirty="0">
              <a:solidFill>
                <a:srgbClr val="AE002C"/>
              </a:solidFill>
            </a:endParaRPr>
          </a:p>
        </p:txBody>
      </p:sp>
      <p:sp>
        <p:nvSpPr>
          <p:cNvPr id="2" name="Titel 1"/>
          <p:cNvSpPr>
            <a:spLocks noGrp="1"/>
          </p:cNvSpPr>
          <p:nvPr>
            <p:ph type="title"/>
          </p:nvPr>
        </p:nvSpPr>
        <p:spPr>
          <a:xfrm>
            <a:off x="179512" y="232414"/>
            <a:ext cx="6972828" cy="482440"/>
          </a:xfrm>
          <a:noFill/>
        </p:spPr>
        <p:txBody>
          <a:bodyPr wrap="square" rtlCol="0">
            <a:spAutoFit/>
          </a:bodyPr>
          <a:lstStyle>
            <a:lvl1pPr marL="0" algn="l" defTabSz="914400" rtl="0" eaLnBrk="1" latinLnBrk="0" hangingPunct="1">
              <a:lnSpc>
                <a:spcPts val="3000"/>
              </a:lnSpc>
              <a:defRPr lang="de-AT" sz="3000" kern="1200" dirty="0">
                <a:solidFill>
                  <a:srgbClr val="AE002C"/>
                </a:solidFill>
                <a:latin typeface="+mn-lt"/>
                <a:ea typeface="+mn-ea"/>
                <a:cs typeface="+mn-cs"/>
              </a:defRPr>
            </a:lvl1pPr>
          </a:lstStyle>
          <a:p>
            <a:pPr marL="0" lvl="0" algn="l">
              <a:lnSpc>
                <a:spcPts val="3000"/>
              </a:lnSpc>
            </a:pPr>
            <a:r>
              <a:rPr lang="de-DE" dirty="0" smtClean="0"/>
              <a:t>Titelmasterformat durch Klicken bearbeiten</a:t>
            </a:r>
            <a:endParaRPr lang="de-AT" dirty="0"/>
          </a:p>
        </p:txBody>
      </p:sp>
      <p:sp>
        <p:nvSpPr>
          <p:cNvPr id="3" name="Inhaltsplatzhalter 2"/>
          <p:cNvSpPr>
            <a:spLocks noGrp="1"/>
          </p:cNvSpPr>
          <p:nvPr>
            <p:ph idx="1"/>
          </p:nvPr>
        </p:nvSpPr>
        <p:spPr>
          <a:xfrm>
            <a:off x="120136" y="1107328"/>
            <a:ext cx="8628327" cy="4525963"/>
          </a:xfrm>
        </p:spPr>
        <p:txBody>
          <a:bodyPr/>
          <a:lstStyle>
            <a:lvl1pPr marL="457200" indent="-457200">
              <a:spcBef>
                <a:spcPts val="600"/>
              </a:spcBef>
              <a:spcAft>
                <a:spcPts val="600"/>
              </a:spcAft>
              <a:buClrTx/>
              <a:buFont typeface="Arial" panose="020B0604020202020204" pitchFamily="34" charset="0"/>
              <a:buChar char="•"/>
              <a:defRPr sz="2600">
                <a:solidFill>
                  <a:srgbClr val="333333"/>
                </a:solidFill>
              </a:defRPr>
            </a:lvl1pPr>
            <a:lvl2pPr marL="720000" indent="-324000">
              <a:spcBef>
                <a:spcPts val="600"/>
              </a:spcBef>
              <a:buSzPct val="75000"/>
              <a:buFont typeface="Wingdings" pitchFamily="2" charset="2"/>
              <a:buChar char="Ø"/>
              <a:defRPr sz="2600">
                <a:solidFill>
                  <a:srgbClr val="333333"/>
                </a:solidFill>
              </a:defRPr>
            </a:lvl2pPr>
            <a:lvl3pPr marL="1044000" indent="-324000">
              <a:defRPr>
                <a:solidFill>
                  <a:srgbClr val="333333"/>
                </a:solidFill>
              </a:defRPr>
            </a:lvl3pPr>
            <a:lvl4pPr marL="1440000" indent="-324000">
              <a:buSzPct val="85000"/>
              <a:defRPr>
                <a:solidFill>
                  <a:srgbClr val="333333"/>
                </a:solidFill>
              </a:defRPr>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cxnSp>
        <p:nvCxnSpPr>
          <p:cNvPr id="12" name="Gerade Verbindung 11"/>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05768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7" name="Grafik 6" descr="logo_dt_4C.jpg"/>
          <p:cNvPicPr>
            <a:picLocks noChangeAspect="1"/>
          </p:cNvPicPr>
          <p:nvPr userDrawn="1"/>
        </p:nvPicPr>
        <p:blipFill>
          <a:blip r:embed="rId2" cstate="print"/>
          <a:stretch>
            <a:fillRect/>
          </a:stretch>
        </p:blipFill>
        <p:spPr>
          <a:xfrm>
            <a:off x="7268567" y="54149"/>
            <a:ext cx="1659538" cy="722759"/>
          </a:xfrm>
          <a:prstGeom prst="rect">
            <a:avLst/>
          </a:prstGeom>
        </p:spPr>
      </p:pic>
      <p:sp>
        <p:nvSpPr>
          <p:cNvPr id="8" name="Textfeld 7"/>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9" name="Textfeld 8"/>
          <p:cNvSpPr txBox="1"/>
          <p:nvPr userDrawn="1"/>
        </p:nvSpPr>
        <p:spPr>
          <a:xfrm>
            <a:off x="5711495" y="6389360"/>
            <a:ext cx="3312368" cy="323165"/>
          </a:xfrm>
          <a:prstGeom prst="rect">
            <a:avLst/>
          </a:prstGeom>
          <a:noFill/>
        </p:spPr>
        <p:txBody>
          <a:bodyPr wrap="square" rtlCol="0">
            <a:spAutoFit/>
          </a:bodyPr>
          <a:lstStyle/>
          <a:p>
            <a:pPr algn="r"/>
            <a:r>
              <a:rPr lang="de-DE" sz="1500" dirty="0" smtClean="0">
                <a:solidFill>
                  <a:srgbClr val="AE002C"/>
                </a:solidFill>
              </a:rPr>
              <a:t>Folie </a:t>
            </a:r>
            <a:fld id="{2E1D12B3-C156-413F-A767-F6B96C27B79D}" type="slidenum">
              <a:rPr lang="de-DE" sz="1500" smtClean="0">
                <a:solidFill>
                  <a:srgbClr val="AE002C"/>
                </a:solidFill>
              </a:rPr>
              <a:pPr algn="r"/>
              <a:t>‹Nr.›</a:t>
            </a:fld>
            <a:r>
              <a:rPr lang="de-DE" sz="1500" dirty="0" smtClean="0">
                <a:solidFill>
                  <a:srgbClr val="AE002C"/>
                </a:solidFill>
              </a:rPr>
              <a:t>  |  12.04.2011</a:t>
            </a:r>
            <a:endParaRPr lang="de-AT" sz="1500" dirty="0">
              <a:solidFill>
                <a:srgbClr val="AE002C"/>
              </a:solidFill>
            </a:endParaRPr>
          </a:p>
        </p:txBody>
      </p:sp>
      <p:cxnSp>
        <p:nvCxnSpPr>
          <p:cNvPr id="12" name="Gerade Verbindung 11"/>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Grafik 9" descr="Haus_blau_2.jpg"/>
          <p:cNvPicPr>
            <a:picLocks noChangeAspect="1"/>
          </p:cNvPicPr>
          <p:nvPr userDrawn="1"/>
        </p:nvPicPr>
        <p:blipFill>
          <a:blip r:embed="rId3" cstate="print"/>
          <a:srcRect t="4821" b="8055"/>
          <a:stretch>
            <a:fillRect/>
          </a:stretch>
        </p:blipFill>
        <p:spPr>
          <a:xfrm>
            <a:off x="208205" y="924511"/>
            <a:ext cx="8709655" cy="5349672"/>
          </a:xfrm>
          <a:prstGeom prst="rect">
            <a:avLst/>
          </a:prstGeom>
        </p:spPr>
      </p:pic>
      <p:sp>
        <p:nvSpPr>
          <p:cNvPr id="15" name="Rechteck 14"/>
          <p:cNvSpPr/>
          <p:nvPr userDrawn="1"/>
        </p:nvSpPr>
        <p:spPr>
          <a:xfrm>
            <a:off x="3432811" y="1963502"/>
            <a:ext cx="550148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6" name="Rechteck 15"/>
          <p:cNvSpPr/>
          <p:nvPr userDrawn="1"/>
        </p:nvSpPr>
        <p:spPr>
          <a:xfrm>
            <a:off x="9525" y="1963502"/>
            <a:ext cx="3359005"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Tree>
    <p:extLst>
      <p:ext uri="{BB962C8B-B14F-4D97-AF65-F5344CB8AC3E}">
        <p14:creationId xmlns:p14="http://schemas.microsoft.com/office/powerpoint/2010/main" val="14346034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41052214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1072042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27235145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23304604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30558417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0ED0C10-4443-429F-BE3B-85445B820A91}" type="datetimeFigureOut">
              <a:rPr lang="de-AT" smtClean="0"/>
              <a:pPr/>
              <a:t>10.09.2014</a:t>
            </a:fld>
            <a:endParaRPr lang="de-AT" dirty="0"/>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35886879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D0C10-4443-429F-BE3B-85445B820A91}" type="datetimeFigureOut">
              <a:rPr lang="de-AT" smtClean="0"/>
              <a:pPr/>
              <a:t>10.09.2014</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FF5C6-56B4-4333-AB8E-BB00E2806414}" type="slidenum">
              <a:rPr lang="de-AT" smtClean="0"/>
              <a:pPr/>
              <a:t>‹Nr.›</a:t>
            </a:fld>
            <a:endParaRPr lang="de-AT"/>
          </a:p>
        </p:txBody>
      </p:sp>
    </p:spTree>
    <p:extLst>
      <p:ext uri="{BB962C8B-B14F-4D97-AF65-F5344CB8AC3E}">
        <p14:creationId xmlns:p14="http://schemas.microsoft.com/office/powerpoint/2010/main" val="1023343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14852" y="2132856"/>
            <a:ext cx="3133012" cy="1938992"/>
          </a:xfrm>
          <a:prstGeom prst="rect">
            <a:avLst/>
          </a:prstGeom>
          <a:noFill/>
        </p:spPr>
        <p:txBody>
          <a:bodyPr wrap="square" rtlCol="0">
            <a:spAutoFit/>
          </a:bodyPr>
          <a:lstStyle/>
          <a:p>
            <a:pPr algn="r"/>
            <a:endParaRPr lang="de-DE" sz="2000" b="1" dirty="0" smtClean="0">
              <a:solidFill>
                <a:srgbClr val="666666"/>
              </a:solidFill>
            </a:endParaRPr>
          </a:p>
          <a:p>
            <a:pPr algn="r"/>
            <a:r>
              <a:rPr lang="de-DE" sz="2000" b="1" dirty="0" smtClean="0">
                <a:solidFill>
                  <a:srgbClr val="666666"/>
                </a:solidFill>
              </a:rPr>
              <a:t>Dr. Konrad Pesendorfer</a:t>
            </a:r>
          </a:p>
          <a:p>
            <a:pPr algn="r"/>
            <a:r>
              <a:rPr lang="de-DE" sz="2000" dirty="0" smtClean="0">
                <a:solidFill>
                  <a:srgbClr val="666666"/>
                </a:solidFill>
              </a:rPr>
              <a:t>Generaldirektor</a:t>
            </a:r>
          </a:p>
          <a:p>
            <a:pPr algn="r">
              <a:spcBef>
                <a:spcPts val="2400"/>
              </a:spcBef>
            </a:pPr>
            <a:r>
              <a:rPr lang="de-DE" sz="2000" dirty="0" smtClean="0">
                <a:solidFill>
                  <a:srgbClr val="666666"/>
                </a:solidFill>
              </a:rPr>
              <a:t>Wien, </a:t>
            </a:r>
          </a:p>
          <a:p>
            <a:pPr algn="r"/>
            <a:r>
              <a:rPr lang="de-DE" sz="2000" dirty="0" smtClean="0">
                <a:solidFill>
                  <a:srgbClr val="666666"/>
                </a:solidFill>
              </a:rPr>
              <a:t>10. September 2014</a:t>
            </a:r>
            <a:endParaRPr lang="de-AT" sz="2000" dirty="0">
              <a:solidFill>
                <a:srgbClr val="666666"/>
              </a:solidFill>
            </a:endParaRPr>
          </a:p>
        </p:txBody>
      </p:sp>
      <p:sp>
        <p:nvSpPr>
          <p:cNvPr id="11" name="Titel 1"/>
          <p:cNvSpPr txBox="1">
            <a:spLocks/>
          </p:cNvSpPr>
          <p:nvPr/>
        </p:nvSpPr>
        <p:spPr>
          <a:xfrm>
            <a:off x="3709304" y="2016328"/>
            <a:ext cx="5074146" cy="1938992"/>
          </a:xfrm>
          <a:prstGeom prst="rect">
            <a:avLst/>
          </a:prstGeom>
          <a:noFill/>
        </p:spPr>
        <p:txBody>
          <a:bodyPr vert="horz" wrap="square" lIns="91440" tIns="45720" rIns="91440" bIns="45720" rtlCol="0" anchor="ctr">
            <a:spAutoFit/>
          </a:bodyPr>
          <a:lstStyle>
            <a:lvl1pPr algn="l">
              <a:defRPr lang="de-AT" sz="4000">
                <a:solidFill>
                  <a:srgbClr val="AE002C"/>
                </a:solidFill>
                <a:latin typeface="+mn-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smtClean="0">
                <a:ln>
                  <a:noFill/>
                </a:ln>
                <a:solidFill>
                  <a:srgbClr val="AE002C"/>
                </a:solidFill>
                <a:effectLst/>
                <a:uLnTx/>
                <a:uFillTx/>
                <a:latin typeface="+mn-lt"/>
                <a:ea typeface="+mn-ea"/>
                <a:cs typeface="+mn-cs"/>
              </a:rPr>
              <a:t>Wirtschaftsstandort</a:t>
            </a:r>
          </a:p>
          <a:p>
            <a:pPr marL="0" marR="0" lvl="0" indent="0" algn="l" defTabSz="914400" rtl="0" eaLnBrk="1" fontAlgn="auto" latinLnBrk="0" hangingPunct="1">
              <a:lnSpc>
                <a:spcPct val="100000"/>
              </a:lnSpc>
              <a:spcBef>
                <a:spcPct val="0"/>
              </a:spcBef>
              <a:spcAft>
                <a:spcPts val="0"/>
              </a:spcAft>
              <a:buClrTx/>
              <a:buSzTx/>
              <a:buFontTx/>
              <a:buNone/>
              <a:tabLst/>
              <a:defRPr/>
            </a:pPr>
            <a:r>
              <a:rPr lang="de-DE" dirty="0" smtClean="0"/>
              <a:t>Österreich -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smtClean="0">
                <a:ln>
                  <a:noFill/>
                </a:ln>
                <a:solidFill>
                  <a:srgbClr val="AE002C"/>
                </a:solidFill>
                <a:effectLst/>
                <a:uLnTx/>
                <a:uFillTx/>
                <a:latin typeface="+mn-lt"/>
                <a:ea typeface="+mn-ea"/>
                <a:cs typeface="+mn-cs"/>
              </a:rPr>
              <a:t>Quo </a:t>
            </a:r>
            <a:r>
              <a:rPr kumimoji="0" lang="de-DE" sz="4000" b="0" i="0" u="none" strike="noStrike" kern="1200" cap="none" spc="0" normalizeH="0" baseline="0" noProof="0" dirty="0" err="1" smtClean="0">
                <a:ln>
                  <a:noFill/>
                </a:ln>
                <a:solidFill>
                  <a:srgbClr val="AE002C"/>
                </a:solidFill>
                <a:effectLst/>
                <a:uLnTx/>
                <a:uFillTx/>
                <a:latin typeface="+mn-lt"/>
                <a:ea typeface="+mn-ea"/>
                <a:cs typeface="+mn-cs"/>
              </a:rPr>
              <a:t>vadis</a:t>
            </a:r>
            <a:r>
              <a:rPr kumimoji="0" lang="de-DE" sz="4000" b="0" i="0" u="none" strike="noStrike" kern="1200" cap="none" spc="0" normalizeH="0" baseline="0" noProof="0" dirty="0" smtClean="0">
                <a:ln>
                  <a:noFill/>
                </a:ln>
                <a:solidFill>
                  <a:srgbClr val="AE002C"/>
                </a:solidFill>
                <a:effectLst/>
                <a:uLnTx/>
                <a:uFillTx/>
                <a:latin typeface="+mn-lt"/>
                <a:ea typeface="+mn-ea"/>
                <a:cs typeface="+mn-cs"/>
              </a:rPr>
              <a:t>?</a:t>
            </a:r>
            <a:endParaRPr kumimoji="0" lang="de-AT" sz="4000" b="0" i="0" u="none" strike="noStrike" kern="1200" cap="none" spc="0" normalizeH="0" baseline="0" noProof="0" dirty="0">
              <a:ln>
                <a:noFill/>
              </a:ln>
              <a:solidFill>
                <a:srgbClr val="AE002C"/>
              </a:solidFill>
              <a:effectLst/>
              <a:uLnTx/>
              <a:uFillTx/>
              <a:latin typeface="+mn-lt"/>
              <a:ea typeface="+mn-ea"/>
              <a:cs typeface="+mn-cs"/>
            </a:endParaRPr>
          </a:p>
        </p:txBody>
      </p:sp>
      <p:sp>
        <p:nvSpPr>
          <p:cNvPr id="12" name="Untertitel 2"/>
          <p:cNvSpPr txBox="1">
            <a:spLocks/>
          </p:cNvSpPr>
          <p:nvPr/>
        </p:nvSpPr>
        <p:spPr>
          <a:xfrm>
            <a:off x="3709304" y="3975447"/>
            <a:ext cx="5072746" cy="553998"/>
          </a:xfrm>
          <a:prstGeom prst="rect">
            <a:avLst/>
          </a:prstGeom>
          <a:noFill/>
        </p:spPr>
        <p:txBody>
          <a:bodyPr vert="horz" wrap="square" lIns="91440" tIns="45720" rIns="91440" bIns="45720" rtlCol="0">
            <a:spAutoFit/>
          </a:bodyPr>
          <a:lstStyle>
            <a:lvl1pPr marL="0" indent="0">
              <a:buNone/>
              <a:defRPr lang="de-AT" sz="3000" dirty="0">
                <a:solidFill>
                  <a:srgbClr val="AE002C"/>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000" b="0" i="0" u="none" strike="noStrike" kern="1200" cap="none" spc="0" normalizeH="0" baseline="0" noProof="0" dirty="0" smtClean="0">
                <a:ln>
                  <a:noFill/>
                </a:ln>
                <a:solidFill>
                  <a:srgbClr val="AE002C"/>
                </a:solidFill>
                <a:effectLst/>
                <a:uLnTx/>
                <a:uFillTx/>
                <a:latin typeface="+mn-lt"/>
                <a:ea typeface="+mn-ea"/>
                <a:cs typeface="+mn-cs"/>
              </a:rPr>
              <a:t>BSA</a:t>
            </a:r>
            <a:endParaRPr kumimoji="0" lang="de-AT" sz="3000" b="0" i="0" u="none" strike="noStrike" kern="1200" cap="none" spc="0" normalizeH="0" baseline="0" noProof="0" dirty="0">
              <a:ln>
                <a:noFill/>
              </a:ln>
              <a:solidFill>
                <a:srgbClr val="AE002C"/>
              </a:solidFill>
              <a:effectLst/>
              <a:uLnTx/>
              <a:uFillTx/>
              <a:latin typeface="+mn-lt"/>
              <a:ea typeface="+mn-ea"/>
              <a:cs typeface="+mn-cs"/>
            </a:endParaRPr>
          </a:p>
        </p:txBody>
      </p:sp>
    </p:spTree>
    <p:extLst>
      <p:ext uri="{BB962C8B-B14F-4D97-AF65-F5344CB8AC3E}">
        <p14:creationId xmlns:p14="http://schemas.microsoft.com/office/powerpoint/2010/main" val="23309130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0" y="1010135"/>
            <a:ext cx="7465326" cy="532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179512" y="40054"/>
            <a:ext cx="6972828" cy="867160"/>
          </a:xfrm>
        </p:spPr>
        <p:txBody>
          <a:bodyPr/>
          <a:lstStyle/>
          <a:p>
            <a:r>
              <a:rPr lang="de-DE" dirty="0" smtClean="0"/>
              <a:t>Aufkommen aus Vermögensbesteuerung (EU)</a:t>
            </a:r>
            <a:endParaRPr lang="de-AT" dirty="0"/>
          </a:p>
        </p:txBody>
      </p:sp>
      <p:sp>
        <p:nvSpPr>
          <p:cNvPr id="4" name="Ellipse 3"/>
          <p:cNvSpPr/>
          <p:nvPr/>
        </p:nvSpPr>
        <p:spPr>
          <a:xfrm>
            <a:off x="5977719" y="5261212"/>
            <a:ext cx="272956" cy="47767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5" name="Ellipse 4"/>
          <p:cNvSpPr/>
          <p:nvPr/>
        </p:nvSpPr>
        <p:spPr>
          <a:xfrm>
            <a:off x="4453710" y="5261212"/>
            <a:ext cx="313899" cy="4776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6" name="Ellipse 5"/>
          <p:cNvSpPr/>
          <p:nvPr/>
        </p:nvSpPr>
        <p:spPr>
          <a:xfrm>
            <a:off x="3609824" y="5254389"/>
            <a:ext cx="313899" cy="4776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41047710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Arbeitsmarkt EU</a:t>
            </a:r>
            <a:endParaRPr lang="de-AT" dirty="0"/>
          </a:p>
        </p:txBody>
      </p:sp>
      <p:graphicFrame>
        <p:nvGraphicFramePr>
          <p:cNvPr id="4" name="Diagramm 3"/>
          <p:cNvGraphicFramePr>
            <a:graphicFrameLocks/>
          </p:cNvGraphicFramePr>
          <p:nvPr>
            <p:extLst>
              <p:ext uri="{D42A27DB-BD31-4B8C-83A1-F6EECF244321}">
                <p14:modId xmlns:p14="http://schemas.microsoft.com/office/powerpoint/2010/main" val="3989084980"/>
              </p:ext>
            </p:extLst>
          </p:nvPr>
        </p:nvGraphicFramePr>
        <p:xfrm>
          <a:off x="95534" y="887104"/>
          <a:ext cx="8843750" cy="5363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3733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Arbeitsmarkt EU</a:t>
            </a:r>
            <a:endParaRPr lang="de-AT" dirty="0"/>
          </a:p>
        </p:txBody>
      </p:sp>
      <p:graphicFrame>
        <p:nvGraphicFramePr>
          <p:cNvPr id="5" name="Diagramm 4"/>
          <p:cNvGraphicFramePr>
            <a:graphicFrameLocks/>
          </p:cNvGraphicFramePr>
          <p:nvPr>
            <p:extLst>
              <p:ext uri="{D42A27DB-BD31-4B8C-83A1-F6EECF244321}">
                <p14:modId xmlns:p14="http://schemas.microsoft.com/office/powerpoint/2010/main" val="764747202"/>
              </p:ext>
            </p:extLst>
          </p:nvPr>
        </p:nvGraphicFramePr>
        <p:xfrm>
          <a:off x="218364" y="928048"/>
          <a:ext cx="8707272" cy="5281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87740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Rating </a:t>
            </a:r>
            <a:r>
              <a:rPr lang="de-DE" dirty="0" err="1" smtClean="0"/>
              <a:t>Agencies</a:t>
            </a:r>
            <a:r>
              <a:rPr lang="de-DE" dirty="0" smtClean="0"/>
              <a:t> (Moodys)</a:t>
            </a:r>
            <a:endParaRPr lang="de-A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1" y="887900"/>
            <a:ext cx="8220076" cy="539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6848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Rating </a:t>
            </a:r>
            <a:r>
              <a:rPr lang="de-DE" dirty="0" err="1" smtClean="0"/>
              <a:t>Agencies</a:t>
            </a:r>
            <a:r>
              <a:rPr lang="de-DE" dirty="0" smtClean="0"/>
              <a:t> (Moodys)</a:t>
            </a: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73" y="910382"/>
            <a:ext cx="7667912" cy="488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10" y="5800300"/>
            <a:ext cx="7626176" cy="57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8522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spcBef>
                <a:spcPts val="600"/>
              </a:spcBef>
              <a:spcAft>
                <a:spcPts val="600"/>
              </a:spcAft>
              <a:buNone/>
            </a:pPr>
            <a:r>
              <a:rPr lang="de-DE" dirty="0" smtClean="0"/>
              <a:t> </a:t>
            </a:r>
          </a:p>
          <a:p>
            <a:pPr>
              <a:spcBef>
                <a:spcPts val="600"/>
              </a:spcBef>
              <a:spcAft>
                <a:spcPts val="600"/>
              </a:spcAft>
            </a:pPr>
            <a:endParaRPr lang="de-DE" dirty="0" smtClean="0"/>
          </a:p>
          <a:p>
            <a:pPr>
              <a:buNone/>
            </a:pPr>
            <a:endParaRPr lang="de-DE" dirty="0" smtClean="0"/>
          </a:p>
          <a:p>
            <a:endParaRPr lang="de-DE" dirty="0" smtClean="0"/>
          </a:p>
        </p:txBody>
      </p:sp>
      <p:sp>
        <p:nvSpPr>
          <p:cNvPr id="13" name="Titel 1"/>
          <p:cNvSpPr>
            <a:spLocks noGrp="1"/>
          </p:cNvSpPr>
          <p:nvPr>
            <p:ph type="title"/>
          </p:nvPr>
        </p:nvSpPr>
        <p:spPr>
          <a:xfrm>
            <a:off x="179512" y="232414"/>
            <a:ext cx="6972828" cy="482440"/>
          </a:xfrm>
        </p:spPr>
        <p:txBody>
          <a:bodyPr/>
          <a:lstStyle/>
          <a:p>
            <a:r>
              <a:rPr lang="de-DE" dirty="0" smtClean="0"/>
              <a:t>        </a:t>
            </a:r>
            <a:endParaRPr lang="de-AT" dirty="0"/>
          </a:p>
        </p:txBody>
      </p:sp>
      <p:sp>
        <p:nvSpPr>
          <p:cNvPr id="11" name="Rechteck 10"/>
          <p:cNvSpPr/>
          <p:nvPr/>
        </p:nvSpPr>
        <p:spPr>
          <a:xfrm>
            <a:off x="3347864" y="1340768"/>
            <a:ext cx="64807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530"/>
            <a:ext cx="7429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el 1"/>
          <p:cNvSpPr txBox="1">
            <a:spLocks/>
          </p:cNvSpPr>
          <p:nvPr/>
        </p:nvSpPr>
        <p:spPr>
          <a:xfrm>
            <a:off x="755576" y="128447"/>
            <a:ext cx="6972828" cy="482440"/>
          </a:xfrm>
          <a:prstGeom prst="rect">
            <a:avLst/>
          </a:prstGeom>
          <a:noFill/>
        </p:spPr>
        <p:txBody>
          <a:bodyPr vert="horz" wrap="square" lIns="91440" tIns="45720" rIns="91440" bIns="45720" rtlCol="0" anchor="ctr">
            <a:spAutoFit/>
          </a:bodyPr>
          <a:lstStyle>
            <a:lvl1pPr marL="0" algn="l" defTabSz="914400" rtl="0" eaLnBrk="1" latinLnBrk="0" hangingPunct="1">
              <a:lnSpc>
                <a:spcPts val="3000"/>
              </a:lnSpc>
              <a:spcBef>
                <a:spcPct val="0"/>
              </a:spcBef>
              <a:buNone/>
              <a:defRPr lang="de-AT" sz="3000" kern="1200" dirty="0">
                <a:solidFill>
                  <a:srgbClr val="AE002C"/>
                </a:solidFill>
                <a:latin typeface="+mn-lt"/>
                <a:ea typeface="+mn-ea"/>
                <a:cs typeface="+mn-cs"/>
              </a:defRPr>
            </a:lvl1pPr>
          </a:lstStyle>
          <a:p>
            <a:r>
              <a:rPr lang="de-DE" dirty="0" smtClean="0">
                <a:solidFill>
                  <a:schemeClr val="bg1">
                    <a:lumMod val="50000"/>
                  </a:schemeClr>
                </a:solidFill>
              </a:rPr>
              <a:t>   Lebenszufriedenheit im Querschnitt</a:t>
            </a:r>
            <a:endParaRPr lang="de-DE" dirty="0">
              <a:solidFill>
                <a:schemeClr val="bg1">
                  <a:lumMod val="50000"/>
                </a:schemeClr>
              </a:solidFill>
            </a:endParaRPr>
          </a:p>
        </p:txBody>
      </p:sp>
      <p:graphicFrame>
        <p:nvGraphicFramePr>
          <p:cNvPr id="9" name="Diagramm 8"/>
          <p:cNvGraphicFramePr>
            <a:graphicFrameLocks/>
          </p:cNvGraphicFramePr>
          <p:nvPr/>
        </p:nvGraphicFramePr>
        <p:xfrm>
          <a:off x="4762" y="942975"/>
          <a:ext cx="9134475" cy="49720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179512" y="5949280"/>
            <a:ext cx="2081339" cy="276999"/>
          </a:xfrm>
          <a:prstGeom prst="rect">
            <a:avLst/>
          </a:prstGeom>
          <a:noFill/>
        </p:spPr>
        <p:txBody>
          <a:bodyPr wrap="none" rtlCol="0">
            <a:spAutoFit/>
          </a:bodyPr>
          <a:lstStyle/>
          <a:p>
            <a:r>
              <a:rPr lang="de-DE" sz="1200" dirty="0" smtClean="0"/>
              <a:t>Q: STATISTIK AUSTRIA, EU-SILC</a:t>
            </a:r>
            <a:endParaRPr lang="de-AT" sz="1200" dirty="0"/>
          </a:p>
        </p:txBody>
      </p:sp>
    </p:spTree>
    <p:extLst>
      <p:ext uri="{BB962C8B-B14F-4D97-AF65-F5344CB8AC3E}">
        <p14:creationId xmlns:p14="http://schemas.microsoft.com/office/powerpoint/2010/main" val="3236527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836712"/>
            <a:ext cx="8892480" cy="5616624"/>
          </a:xfrm>
        </p:spPr>
        <p:txBody>
          <a:bodyPr>
            <a:normAutofit/>
          </a:bodyPr>
          <a:lstStyle/>
          <a:p>
            <a:pPr>
              <a:spcBef>
                <a:spcPts val="600"/>
              </a:spcBef>
              <a:spcAft>
                <a:spcPts val="600"/>
              </a:spcAft>
              <a:buNone/>
            </a:pPr>
            <a:r>
              <a:rPr lang="de-DE" dirty="0" smtClean="0"/>
              <a:t> </a:t>
            </a:r>
          </a:p>
          <a:p>
            <a:pPr marL="396000" lvl="1" indent="0">
              <a:spcBef>
                <a:spcPts val="600"/>
              </a:spcBef>
              <a:spcAft>
                <a:spcPts val="600"/>
              </a:spcAft>
              <a:buNone/>
            </a:pPr>
            <a:endParaRPr lang="de-DE" sz="1600" dirty="0" smtClean="0"/>
          </a:p>
          <a:p>
            <a:pPr marL="396000" lvl="1" indent="0">
              <a:spcBef>
                <a:spcPts val="600"/>
              </a:spcBef>
              <a:spcAft>
                <a:spcPts val="600"/>
              </a:spcAft>
              <a:buNone/>
            </a:pPr>
            <a:endParaRPr lang="de-DE" sz="2400" dirty="0" smtClean="0"/>
          </a:p>
          <a:p>
            <a:pPr marL="0" indent="0">
              <a:spcBef>
                <a:spcPts val="600"/>
              </a:spcBef>
              <a:spcAft>
                <a:spcPts val="600"/>
              </a:spcAft>
              <a:buNone/>
            </a:pPr>
            <a:endParaRPr lang="de-DE" b="1" dirty="0" smtClean="0"/>
          </a:p>
          <a:p>
            <a:pPr>
              <a:buNone/>
            </a:pPr>
            <a:endParaRPr lang="de-DE" dirty="0" smtClean="0"/>
          </a:p>
          <a:p>
            <a:endParaRPr lang="de-DE" dirty="0" smtClean="0"/>
          </a:p>
        </p:txBody>
      </p:sp>
      <p:sp>
        <p:nvSpPr>
          <p:cNvPr id="4" name="Titel 1"/>
          <p:cNvSpPr>
            <a:spLocks noGrp="1"/>
          </p:cNvSpPr>
          <p:nvPr>
            <p:ph type="title"/>
          </p:nvPr>
        </p:nvSpPr>
        <p:spPr>
          <a:xfrm>
            <a:off x="755576" y="128447"/>
            <a:ext cx="6972828" cy="482440"/>
          </a:xfrm>
        </p:spPr>
        <p:txBody>
          <a:bodyPr/>
          <a:lstStyle/>
          <a:p>
            <a:r>
              <a:rPr lang="de-DE" dirty="0" smtClean="0">
                <a:solidFill>
                  <a:schemeClr val="bg1">
                    <a:lumMod val="50000"/>
                  </a:schemeClr>
                </a:solidFill>
              </a:rPr>
              <a:t>   Determinanten der Lebenszufriedenheit</a:t>
            </a:r>
            <a:endParaRPr lang="de-AT" dirty="0">
              <a:solidFill>
                <a:schemeClr val="bg1">
                  <a:lumMod val="50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530"/>
            <a:ext cx="7429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a:hlinkClick r:id="" action="ppaction://noaction"/>
          </p:cNvPr>
          <p:cNvSpPr/>
          <p:nvPr/>
        </p:nvSpPr>
        <p:spPr>
          <a:xfrm>
            <a:off x="755576" y="5085184"/>
            <a:ext cx="7848872"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Lebenszufriedenheit</a:t>
            </a:r>
            <a:endParaRPr lang="de-AT" dirty="0"/>
          </a:p>
        </p:txBody>
      </p:sp>
      <p:sp>
        <p:nvSpPr>
          <p:cNvPr id="5" name="Abgerundetes Rechteck 4"/>
          <p:cNvSpPr/>
          <p:nvPr/>
        </p:nvSpPr>
        <p:spPr>
          <a:xfrm>
            <a:off x="2987824" y="2492896"/>
            <a:ext cx="5616624" cy="22322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Abgerundetes Rechteck 5"/>
          <p:cNvSpPr/>
          <p:nvPr/>
        </p:nvSpPr>
        <p:spPr>
          <a:xfrm>
            <a:off x="550986" y="1153851"/>
            <a:ext cx="3372941" cy="16550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2267952" y="1653755"/>
            <a:ext cx="1296144" cy="10081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lumMod val="50000"/>
                    <a:lumOff val="50000"/>
                  </a:schemeClr>
                </a:solidFill>
              </a:rPr>
              <a:t>Alter</a:t>
            </a:r>
            <a:endParaRPr lang="de-AT" dirty="0">
              <a:solidFill>
                <a:schemeClr val="tx1">
                  <a:lumMod val="50000"/>
                  <a:lumOff val="50000"/>
                </a:schemeClr>
              </a:solidFill>
            </a:endParaRPr>
          </a:p>
        </p:txBody>
      </p:sp>
      <p:sp>
        <p:nvSpPr>
          <p:cNvPr id="8" name="Rechteck 7"/>
          <p:cNvSpPr/>
          <p:nvPr/>
        </p:nvSpPr>
        <p:spPr>
          <a:xfrm>
            <a:off x="742375" y="1653755"/>
            <a:ext cx="1296144" cy="10081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lumMod val="50000"/>
                    <a:lumOff val="50000"/>
                  </a:schemeClr>
                </a:solidFill>
              </a:rPr>
              <a:t>Bildung</a:t>
            </a:r>
            <a:endParaRPr lang="de-AT" dirty="0">
              <a:solidFill>
                <a:schemeClr val="tx1">
                  <a:lumMod val="50000"/>
                  <a:lumOff val="50000"/>
                </a:schemeClr>
              </a:solidFill>
            </a:endParaRPr>
          </a:p>
        </p:txBody>
      </p:sp>
      <p:sp>
        <p:nvSpPr>
          <p:cNvPr id="25" name="Rechteck 24">
            <a:hlinkClick r:id="" action="ppaction://noaction"/>
          </p:cNvPr>
          <p:cNvSpPr/>
          <p:nvPr/>
        </p:nvSpPr>
        <p:spPr>
          <a:xfrm>
            <a:off x="3419872" y="2909337"/>
            <a:ext cx="1260140"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Materielle </a:t>
            </a:r>
            <a:r>
              <a:rPr lang="de-DE" dirty="0" err="1" smtClean="0"/>
              <a:t>Lebensbe-dingungen</a:t>
            </a:r>
            <a:endParaRPr lang="de-AT" dirty="0"/>
          </a:p>
        </p:txBody>
      </p:sp>
      <p:sp>
        <p:nvSpPr>
          <p:cNvPr id="26" name="Rechteck 25">
            <a:hlinkClick r:id="" action="ppaction://noaction"/>
          </p:cNvPr>
          <p:cNvSpPr/>
          <p:nvPr/>
        </p:nvSpPr>
        <p:spPr>
          <a:xfrm>
            <a:off x="4860032" y="2909337"/>
            <a:ext cx="1080120"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Gesund-</a:t>
            </a:r>
            <a:r>
              <a:rPr lang="de-DE" dirty="0" err="1" smtClean="0"/>
              <a:t>heit</a:t>
            </a:r>
            <a:endParaRPr lang="de-AT" dirty="0"/>
          </a:p>
        </p:txBody>
      </p:sp>
      <p:sp>
        <p:nvSpPr>
          <p:cNvPr id="27" name="Rechteck 26">
            <a:hlinkClick r:id="" action="ppaction://noaction"/>
          </p:cNvPr>
          <p:cNvSpPr/>
          <p:nvPr/>
        </p:nvSpPr>
        <p:spPr>
          <a:xfrm>
            <a:off x="6156176" y="2923851"/>
            <a:ext cx="1080120"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de-DE" dirty="0" smtClean="0"/>
              <a:t>Partner-</a:t>
            </a:r>
            <a:r>
              <a:rPr lang="de-DE" dirty="0" err="1" smtClean="0"/>
              <a:t>schaft</a:t>
            </a:r>
            <a:r>
              <a:rPr lang="de-DE" dirty="0" smtClean="0"/>
              <a:t> und soziales Umfeld</a:t>
            </a:r>
          </a:p>
          <a:p>
            <a:pPr algn="ctr"/>
            <a:endParaRPr lang="de-AT" dirty="0"/>
          </a:p>
        </p:txBody>
      </p:sp>
      <p:sp>
        <p:nvSpPr>
          <p:cNvPr id="28" name="Rechteck 27">
            <a:hlinkClick r:id="" action="ppaction://noaction"/>
          </p:cNvPr>
          <p:cNvSpPr/>
          <p:nvPr/>
        </p:nvSpPr>
        <p:spPr>
          <a:xfrm>
            <a:off x="7380312" y="2909337"/>
            <a:ext cx="1080120"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Wohn-um-</a:t>
            </a:r>
            <a:r>
              <a:rPr lang="de-DE" dirty="0" err="1" smtClean="0"/>
              <a:t>gebung</a:t>
            </a:r>
            <a:endParaRPr lang="de-AT" dirty="0"/>
          </a:p>
        </p:txBody>
      </p:sp>
      <p:sp>
        <p:nvSpPr>
          <p:cNvPr id="9" name="Textfeld 8"/>
          <p:cNvSpPr txBox="1"/>
          <p:nvPr/>
        </p:nvSpPr>
        <p:spPr>
          <a:xfrm>
            <a:off x="4011479" y="2513119"/>
            <a:ext cx="2055627" cy="369332"/>
          </a:xfrm>
          <a:prstGeom prst="rect">
            <a:avLst/>
          </a:prstGeom>
          <a:noFill/>
        </p:spPr>
        <p:txBody>
          <a:bodyPr wrap="none" rtlCol="0">
            <a:spAutoFit/>
          </a:bodyPr>
          <a:lstStyle/>
          <a:p>
            <a:r>
              <a:rPr lang="de-DE" sz="1600" dirty="0"/>
              <a:t>u</a:t>
            </a:r>
            <a:r>
              <a:rPr lang="de-DE" sz="1600" dirty="0" smtClean="0"/>
              <a:t>nmittelbare</a:t>
            </a:r>
            <a:r>
              <a:rPr lang="de-DE" dirty="0" smtClean="0"/>
              <a:t> </a:t>
            </a:r>
            <a:r>
              <a:rPr lang="de-DE" sz="1600" dirty="0" smtClean="0"/>
              <a:t>Faktoren</a:t>
            </a:r>
            <a:endParaRPr lang="de-AT" sz="1600" dirty="0"/>
          </a:p>
        </p:txBody>
      </p:sp>
      <p:sp>
        <p:nvSpPr>
          <p:cNvPr id="10" name="Textfeld 9"/>
          <p:cNvSpPr txBox="1"/>
          <p:nvPr/>
        </p:nvSpPr>
        <p:spPr>
          <a:xfrm>
            <a:off x="742375" y="1282714"/>
            <a:ext cx="1944216" cy="369332"/>
          </a:xfrm>
          <a:prstGeom prst="rect">
            <a:avLst/>
          </a:prstGeom>
          <a:noFill/>
        </p:spPr>
        <p:txBody>
          <a:bodyPr wrap="square" rtlCol="0">
            <a:spAutoFit/>
          </a:bodyPr>
          <a:lstStyle/>
          <a:p>
            <a:r>
              <a:rPr lang="de-DE" sz="1600" dirty="0" smtClean="0"/>
              <a:t>mittelbare</a:t>
            </a:r>
            <a:r>
              <a:rPr lang="de-DE" dirty="0" smtClean="0"/>
              <a:t> </a:t>
            </a:r>
            <a:r>
              <a:rPr lang="de-DE" sz="1600" dirty="0" smtClean="0"/>
              <a:t>Faktoren</a:t>
            </a:r>
            <a:endParaRPr lang="de-AT" sz="1600" dirty="0"/>
          </a:p>
        </p:txBody>
      </p:sp>
    </p:spTree>
    <p:extLst>
      <p:ext uri="{BB962C8B-B14F-4D97-AF65-F5344CB8AC3E}">
        <p14:creationId xmlns:p14="http://schemas.microsoft.com/office/powerpoint/2010/main" val="212391831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Direktinvestitionen in Österreich</a:t>
            </a:r>
            <a:endParaRPr lang="de-AT" dirty="0"/>
          </a:p>
        </p:txBody>
      </p:sp>
      <p:sp>
        <p:nvSpPr>
          <p:cNvPr id="3" name="Inhaltsplatzhalter 2"/>
          <p:cNvSpPr>
            <a:spLocks noGrp="1"/>
          </p:cNvSpPr>
          <p:nvPr>
            <p:ph idx="1"/>
          </p:nvPr>
        </p:nvSpPr>
        <p:spPr>
          <a:xfrm>
            <a:off x="120136" y="1107327"/>
            <a:ext cx="8628327" cy="5238881"/>
          </a:xfrm>
        </p:spPr>
        <p:txBody>
          <a:bodyPr>
            <a:normAutofit fontScale="92500" lnSpcReduction="10000"/>
          </a:bodyPr>
          <a:lstStyle/>
          <a:p>
            <a:r>
              <a:rPr lang="de-AT" dirty="0"/>
              <a:t>Bestand an Direktinvestitionen </a:t>
            </a:r>
            <a:r>
              <a:rPr lang="de-AT" dirty="0" smtClean="0"/>
              <a:t>Österreich 2011: 39,3</a:t>
            </a:r>
            <a:r>
              <a:rPr lang="de-AT" dirty="0"/>
              <a:t>% des </a:t>
            </a:r>
            <a:r>
              <a:rPr lang="de-AT" dirty="0" smtClean="0"/>
              <a:t>BIP (EU-Durchschnitt: 30,1%; </a:t>
            </a:r>
            <a:r>
              <a:rPr lang="de-AT" dirty="0"/>
              <a:t>Deutschland </a:t>
            </a:r>
            <a:r>
              <a:rPr lang="de-AT" dirty="0" smtClean="0"/>
              <a:t>27,6%; Italien 16,6%.</a:t>
            </a:r>
            <a:endParaRPr lang="de-AT" dirty="0"/>
          </a:p>
          <a:p>
            <a:pPr lvl="0"/>
            <a:r>
              <a:rPr lang="de-AT" dirty="0" smtClean="0"/>
              <a:t>Durchschnittlich </a:t>
            </a:r>
            <a:r>
              <a:rPr lang="de-AT" dirty="0"/>
              <a:t>€ 9 Mrd. an Neuinvestitionen pro </a:t>
            </a:r>
            <a:r>
              <a:rPr lang="de-AT" dirty="0" smtClean="0"/>
              <a:t>Jahr </a:t>
            </a:r>
            <a:endParaRPr lang="de-AT" dirty="0"/>
          </a:p>
          <a:p>
            <a:pPr lvl="0"/>
            <a:r>
              <a:rPr lang="de-AT" dirty="0" smtClean="0"/>
              <a:t>Wichtigsten Herkunftsländer: Deutschland 27</a:t>
            </a:r>
            <a:r>
              <a:rPr lang="de-AT" dirty="0"/>
              <a:t>%, </a:t>
            </a:r>
            <a:r>
              <a:rPr lang="de-AT" dirty="0" smtClean="0"/>
              <a:t>USA 15% </a:t>
            </a:r>
            <a:r>
              <a:rPr lang="de-AT" dirty="0"/>
              <a:t>und Italien </a:t>
            </a:r>
            <a:r>
              <a:rPr lang="de-AT" dirty="0" smtClean="0"/>
              <a:t>14%</a:t>
            </a:r>
            <a:endParaRPr lang="de-AT" dirty="0"/>
          </a:p>
          <a:p>
            <a:r>
              <a:rPr lang="de-AT" dirty="0" smtClean="0"/>
              <a:t>In </a:t>
            </a:r>
            <a:r>
              <a:rPr lang="de-AT" dirty="0"/>
              <a:t>Österreich sind knapp 10.000 Unternehmen (2011 waren es genau 9.827) tätig, deren Eigentümer bzw. Mutterkonzern ihren Sitz im Ausland hatte. (Steigerung 2010/11: +4,2%)</a:t>
            </a:r>
          </a:p>
          <a:p>
            <a:pPr lvl="0"/>
            <a:r>
              <a:rPr lang="de-AT" dirty="0"/>
              <a:t>Diese Auslandsunternehmen hatten 2011 mehr als eine halbe Million Beschäftigte (535.047 Arbeitnehmer). (Steigerung 2010/11: +5%)</a:t>
            </a:r>
          </a:p>
          <a:p>
            <a:r>
              <a:rPr lang="de-AT" dirty="0"/>
              <a:t>Ihr Gesamtumsatz betrug von 232 Mrd. Euro. (Steigerung 2010/11: +13%)</a:t>
            </a:r>
          </a:p>
        </p:txBody>
      </p:sp>
    </p:spTree>
    <p:extLst>
      <p:ext uri="{BB962C8B-B14F-4D97-AF65-F5344CB8AC3E}">
        <p14:creationId xmlns:p14="http://schemas.microsoft.com/office/powerpoint/2010/main" val="37426054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Wirtschaftsstandort – quo </a:t>
            </a:r>
            <a:r>
              <a:rPr lang="de-DE" dirty="0" err="1" smtClean="0"/>
              <a:t>vadis</a:t>
            </a:r>
            <a:r>
              <a:rPr lang="de-DE" dirty="0" smtClean="0"/>
              <a:t>?</a:t>
            </a:r>
            <a:endParaRPr lang="de-AT" dirty="0"/>
          </a:p>
        </p:txBody>
      </p:sp>
      <p:sp>
        <p:nvSpPr>
          <p:cNvPr id="3" name="Inhaltsplatzhalter 2"/>
          <p:cNvSpPr>
            <a:spLocks noGrp="1"/>
          </p:cNvSpPr>
          <p:nvPr>
            <p:ph idx="1"/>
          </p:nvPr>
        </p:nvSpPr>
        <p:spPr>
          <a:xfrm>
            <a:off x="120136" y="1107328"/>
            <a:ext cx="8628327" cy="5143347"/>
          </a:xfrm>
        </p:spPr>
        <p:txBody>
          <a:bodyPr/>
          <a:lstStyle/>
          <a:p>
            <a:pPr marL="0" indent="0">
              <a:buNone/>
            </a:pPr>
            <a:r>
              <a:rPr lang="de-DE" b="1" dirty="0" smtClean="0"/>
              <a:t>Zukunftspotential steigern</a:t>
            </a:r>
          </a:p>
          <a:p>
            <a:r>
              <a:rPr lang="de-DE" dirty="0" smtClean="0"/>
              <a:t>Global denken</a:t>
            </a:r>
          </a:p>
          <a:p>
            <a:pPr lvl="1"/>
            <a:r>
              <a:rPr lang="de-DE" dirty="0" smtClean="0"/>
              <a:t>Kein Lohndumping</a:t>
            </a:r>
          </a:p>
          <a:p>
            <a:pPr lvl="1"/>
            <a:r>
              <a:rPr lang="de-DE" dirty="0" smtClean="0"/>
              <a:t>Spezialisierung/Hochtechnologie</a:t>
            </a:r>
          </a:p>
          <a:p>
            <a:pPr lvl="1"/>
            <a:r>
              <a:rPr lang="de-DE" dirty="0" smtClean="0"/>
              <a:t>Wettbewerb um beste Arbeitskräfte</a:t>
            </a:r>
          </a:p>
          <a:p>
            <a:r>
              <a:rPr lang="de-DE" dirty="0" smtClean="0"/>
              <a:t>Investition in Bildung</a:t>
            </a:r>
          </a:p>
          <a:p>
            <a:r>
              <a:rPr lang="de-DE" dirty="0" smtClean="0"/>
              <a:t>Förderung von Innovation, F&amp;E</a:t>
            </a:r>
          </a:p>
          <a:p>
            <a:r>
              <a:rPr lang="de-DE" dirty="0" smtClean="0"/>
              <a:t>Investition in gute Lebensbedingungen (Infrastruktur, Umwelt, soziale Sicherheit)</a:t>
            </a:r>
          </a:p>
          <a:p>
            <a:r>
              <a:rPr lang="de-DE" dirty="0" smtClean="0"/>
              <a:t>Fokussieren der öffentlichen Mittel</a:t>
            </a:r>
          </a:p>
          <a:p>
            <a:endParaRPr lang="de-AT" dirty="0"/>
          </a:p>
        </p:txBody>
      </p:sp>
    </p:spTree>
    <p:extLst>
      <p:ext uri="{BB962C8B-B14F-4D97-AF65-F5344CB8AC3E}">
        <p14:creationId xmlns:p14="http://schemas.microsoft.com/office/powerpoint/2010/main" val="42596679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14852" y="2132856"/>
            <a:ext cx="3133012" cy="1938992"/>
          </a:xfrm>
          <a:prstGeom prst="rect">
            <a:avLst/>
          </a:prstGeom>
          <a:noFill/>
        </p:spPr>
        <p:txBody>
          <a:bodyPr wrap="square" rtlCol="0">
            <a:spAutoFit/>
          </a:bodyPr>
          <a:lstStyle/>
          <a:p>
            <a:pPr algn="r"/>
            <a:endParaRPr lang="de-DE" sz="2000" b="1" dirty="0" smtClean="0">
              <a:solidFill>
                <a:srgbClr val="666666"/>
              </a:solidFill>
            </a:endParaRPr>
          </a:p>
          <a:p>
            <a:pPr algn="r"/>
            <a:r>
              <a:rPr lang="de-DE" sz="2000" b="1" dirty="0" smtClean="0">
                <a:solidFill>
                  <a:srgbClr val="666666"/>
                </a:solidFill>
              </a:rPr>
              <a:t>Dr. Konrad Pesendorfer</a:t>
            </a:r>
          </a:p>
          <a:p>
            <a:pPr algn="r"/>
            <a:r>
              <a:rPr lang="de-DE" sz="2000" dirty="0" smtClean="0">
                <a:solidFill>
                  <a:srgbClr val="666666"/>
                </a:solidFill>
              </a:rPr>
              <a:t>Generaldirektor</a:t>
            </a:r>
          </a:p>
          <a:p>
            <a:pPr algn="r">
              <a:spcBef>
                <a:spcPts val="2400"/>
              </a:spcBef>
            </a:pPr>
            <a:r>
              <a:rPr lang="de-DE" sz="2000" dirty="0" smtClean="0">
                <a:solidFill>
                  <a:srgbClr val="666666"/>
                </a:solidFill>
              </a:rPr>
              <a:t>Wien, </a:t>
            </a:r>
          </a:p>
          <a:p>
            <a:pPr algn="r"/>
            <a:r>
              <a:rPr lang="de-DE" sz="2000" dirty="0" smtClean="0">
                <a:solidFill>
                  <a:srgbClr val="666666"/>
                </a:solidFill>
              </a:rPr>
              <a:t>10. September 2014</a:t>
            </a:r>
            <a:endParaRPr lang="de-AT" sz="2000" dirty="0">
              <a:solidFill>
                <a:srgbClr val="666666"/>
              </a:solidFill>
            </a:endParaRPr>
          </a:p>
        </p:txBody>
      </p:sp>
      <p:sp>
        <p:nvSpPr>
          <p:cNvPr id="11" name="Titel 1"/>
          <p:cNvSpPr txBox="1">
            <a:spLocks/>
          </p:cNvSpPr>
          <p:nvPr/>
        </p:nvSpPr>
        <p:spPr>
          <a:xfrm>
            <a:off x="3709304" y="2016328"/>
            <a:ext cx="5074146" cy="1938992"/>
          </a:xfrm>
          <a:prstGeom prst="rect">
            <a:avLst/>
          </a:prstGeom>
          <a:noFill/>
        </p:spPr>
        <p:txBody>
          <a:bodyPr vert="horz" wrap="square" lIns="91440" tIns="45720" rIns="91440" bIns="45720" rtlCol="0" anchor="ctr">
            <a:spAutoFit/>
          </a:bodyPr>
          <a:lstStyle>
            <a:lvl1pPr algn="l">
              <a:defRPr lang="de-AT" sz="4000">
                <a:solidFill>
                  <a:srgbClr val="AE002C"/>
                </a:solidFill>
                <a:latin typeface="+mn-lt"/>
                <a:ea typeface="+mn-ea"/>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smtClean="0">
                <a:ln>
                  <a:noFill/>
                </a:ln>
                <a:solidFill>
                  <a:srgbClr val="AE002C"/>
                </a:solidFill>
                <a:effectLst/>
                <a:uLnTx/>
                <a:uFillTx/>
                <a:latin typeface="+mn-lt"/>
                <a:ea typeface="+mn-ea"/>
                <a:cs typeface="+mn-cs"/>
              </a:rPr>
              <a:t>Wirtschaftsstandort</a:t>
            </a:r>
          </a:p>
          <a:p>
            <a:pPr marL="0" marR="0" lvl="0" indent="0" algn="l" defTabSz="914400" rtl="0" eaLnBrk="1" fontAlgn="auto" latinLnBrk="0" hangingPunct="1">
              <a:lnSpc>
                <a:spcPct val="100000"/>
              </a:lnSpc>
              <a:spcBef>
                <a:spcPct val="0"/>
              </a:spcBef>
              <a:spcAft>
                <a:spcPts val="0"/>
              </a:spcAft>
              <a:buClrTx/>
              <a:buSzTx/>
              <a:buFontTx/>
              <a:buNone/>
              <a:tabLst/>
              <a:defRPr/>
            </a:pPr>
            <a:r>
              <a:rPr lang="de-DE" dirty="0" smtClean="0"/>
              <a:t>Österreich -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0" i="0" u="none" strike="noStrike" kern="1200" cap="none" spc="0" normalizeH="0" baseline="0" noProof="0" dirty="0" smtClean="0">
                <a:ln>
                  <a:noFill/>
                </a:ln>
                <a:solidFill>
                  <a:srgbClr val="AE002C"/>
                </a:solidFill>
                <a:effectLst/>
                <a:uLnTx/>
                <a:uFillTx/>
                <a:latin typeface="+mn-lt"/>
                <a:ea typeface="+mn-ea"/>
                <a:cs typeface="+mn-cs"/>
              </a:rPr>
              <a:t>Quo </a:t>
            </a:r>
            <a:r>
              <a:rPr kumimoji="0" lang="de-DE" sz="4000" b="0" i="0" u="none" strike="noStrike" kern="1200" cap="none" spc="0" normalizeH="0" baseline="0" noProof="0" dirty="0" err="1" smtClean="0">
                <a:ln>
                  <a:noFill/>
                </a:ln>
                <a:solidFill>
                  <a:srgbClr val="AE002C"/>
                </a:solidFill>
                <a:effectLst/>
                <a:uLnTx/>
                <a:uFillTx/>
                <a:latin typeface="+mn-lt"/>
                <a:ea typeface="+mn-ea"/>
                <a:cs typeface="+mn-cs"/>
              </a:rPr>
              <a:t>vadis</a:t>
            </a:r>
            <a:r>
              <a:rPr kumimoji="0" lang="de-DE" sz="4000" b="0" i="0" u="none" strike="noStrike" kern="1200" cap="none" spc="0" normalizeH="0" baseline="0" noProof="0" dirty="0" smtClean="0">
                <a:ln>
                  <a:noFill/>
                </a:ln>
                <a:solidFill>
                  <a:srgbClr val="AE002C"/>
                </a:solidFill>
                <a:effectLst/>
                <a:uLnTx/>
                <a:uFillTx/>
                <a:latin typeface="+mn-lt"/>
                <a:ea typeface="+mn-ea"/>
                <a:cs typeface="+mn-cs"/>
              </a:rPr>
              <a:t>?</a:t>
            </a:r>
            <a:endParaRPr kumimoji="0" lang="de-AT" sz="4000" b="0" i="0" u="none" strike="noStrike" kern="1200" cap="none" spc="0" normalizeH="0" baseline="0" noProof="0" dirty="0">
              <a:ln>
                <a:noFill/>
              </a:ln>
              <a:solidFill>
                <a:srgbClr val="AE002C"/>
              </a:solidFill>
              <a:effectLst/>
              <a:uLnTx/>
              <a:uFillTx/>
              <a:latin typeface="+mn-lt"/>
              <a:ea typeface="+mn-ea"/>
              <a:cs typeface="+mn-cs"/>
            </a:endParaRPr>
          </a:p>
        </p:txBody>
      </p:sp>
      <p:sp>
        <p:nvSpPr>
          <p:cNvPr id="12" name="Untertitel 2"/>
          <p:cNvSpPr txBox="1">
            <a:spLocks/>
          </p:cNvSpPr>
          <p:nvPr/>
        </p:nvSpPr>
        <p:spPr>
          <a:xfrm>
            <a:off x="3709304" y="3975447"/>
            <a:ext cx="5072746" cy="553998"/>
          </a:xfrm>
          <a:prstGeom prst="rect">
            <a:avLst/>
          </a:prstGeom>
          <a:noFill/>
        </p:spPr>
        <p:txBody>
          <a:bodyPr vert="horz" wrap="square" lIns="91440" tIns="45720" rIns="91440" bIns="45720" rtlCol="0">
            <a:spAutoFit/>
          </a:bodyPr>
          <a:lstStyle>
            <a:lvl1pPr marL="0" indent="0">
              <a:buNone/>
              <a:defRPr lang="de-AT" sz="3000" dirty="0">
                <a:solidFill>
                  <a:srgbClr val="AE002C"/>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000" b="0" i="0" u="none" strike="noStrike" kern="1200" cap="none" spc="0" normalizeH="0" baseline="0" noProof="0" dirty="0" smtClean="0">
                <a:ln>
                  <a:noFill/>
                </a:ln>
                <a:solidFill>
                  <a:srgbClr val="AE002C"/>
                </a:solidFill>
                <a:effectLst/>
                <a:uLnTx/>
                <a:uFillTx/>
                <a:latin typeface="+mn-lt"/>
                <a:ea typeface="+mn-ea"/>
                <a:cs typeface="+mn-cs"/>
              </a:rPr>
              <a:t>BSA</a:t>
            </a:r>
            <a:endParaRPr kumimoji="0" lang="de-AT" sz="3000" b="0" i="0" u="none" strike="noStrike" kern="1200" cap="none" spc="0" normalizeH="0" baseline="0" noProof="0" dirty="0">
              <a:ln>
                <a:noFill/>
              </a:ln>
              <a:solidFill>
                <a:srgbClr val="AE002C"/>
              </a:solidFill>
              <a:effectLst/>
              <a:uLnTx/>
              <a:uFillTx/>
              <a:latin typeface="+mn-lt"/>
              <a:ea typeface="+mn-ea"/>
              <a:cs typeface="+mn-cs"/>
            </a:endParaRPr>
          </a:p>
        </p:txBody>
      </p:sp>
    </p:spTree>
    <p:extLst>
      <p:ext uri="{BB962C8B-B14F-4D97-AF65-F5344CB8AC3E}">
        <p14:creationId xmlns:p14="http://schemas.microsoft.com/office/powerpoint/2010/main" val="9606532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1" y="42747"/>
            <a:ext cx="7244871" cy="861774"/>
          </a:xfrm>
        </p:spPr>
        <p:txBody>
          <a:bodyPr/>
          <a:lstStyle/>
          <a:p>
            <a:r>
              <a:rPr lang="de-DE" dirty="0" smtClean="0"/>
              <a:t>Global </a:t>
            </a:r>
            <a:r>
              <a:rPr lang="de-DE" dirty="0" err="1" smtClean="0"/>
              <a:t>Competitiveness</a:t>
            </a:r>
            <a:r>
              <a:rPr lang="de-DE" dirty="0" smtClean="0"/>
              <a:t> </a:t>
            </a:r>
            <a:r>
              <a:rPr lang="de-DE" dirty="0" smtClean="0"/>
              <a:t>Index 2014/15 </a:t>
            </a:r>
            <a:r>
              <a:rPr lang="de-DE" dirty="0" smtClean="0"/>
              <a:t>(WEF)</a:t>
            </a:r>
            <a:endParaRPr lang="de-AT" dirty="0"/>
          </a:p>
        </p:txBody>
      </p:sp>
      <p:graphicFrame>
        <p:nvGraphicFramePr>
          <p:cNvPr id="4" name="Diagramm 3"/>
          <p:cNvGraphicFramePr>
            <a:graphicFrameLocks/>
          </p:cNvGraphicFramePr>
          <p:nvPr>
            <p:extLst>
              <p:ext uri="{D42A27DB-BD31-4B8C-83A1-F6EECF244321}">
                <p14:modId xmlns:p14="http://schemas.microsoft.com/office/powerpoint/2010/main" val="3647299949"/>
              </p:ext>
            </p:extLst>
          </p:nvPr>
        </p:nvGraphicFramePr>
        <p:xfrm>
          <a:off x="423862" y="466725"/>
          <a:ext cx="8296276" cy="5924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23830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Global </a:t>
            </a:r>
            <a:r>
              <a:rPr lang="de-DE" dirty="0" err="1"/>
              <a:t>Competitiveness</a:t>
            </a:r>
            <a:r>
              <a:rPr lang="de-DE" dirty="0"/>
              <a:t> Index (WEF)</a:t>
            </a: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165" y="859810"/>
            <a:ext cx="3851338" cy="52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1705971" y="4558352"/>
            <a:ext cx="4176214" cy="2320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5" name="Ellipse 4"/>
          <p:cNvSpPr/>
          <p:nvPr/>
        </p:nvSpPr>
        <p:spPr>
          <a:xfrm>
            <a:off x="1708243" y="1910688"/>
            <a:ext cx="4176214" cy="464024"/>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2593267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dirty="0"/>
              <a:t>Global </a:t>
            </a:r>
            <a:r>
              <a:rPr lang="de-DE" dirty="0" err="1"/>
              <a:t>Competitiveness</a:t>
            </a:r>
            <a:r>
              <a:rPr lang="de-DE" dirty="0"/>
              <a:t> Index </a:t>
            </a:r>
            <a:r>
              <a:rPr lang="de-DE" dirty="0" smtClean="0"/>
              <a:t>- Schweiz</a:t>
            </a:r>
            <a:endParaRPr lang="de-A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434" y="1037230"/>
            <a:ext cx="6044824" cy="533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3716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Global </a:t>
            </a:r>
            <a:r>
              <a:rPr lang="de-DE" dirty="0" err="1"/>
              <a:t>Competitiveness</a:t>
            </a:r>
            <a:r>
              <a:rPr lang="de-DE" dirty="0"/>
              <a:t> Index </a:t>
            </a:r>
            <a:r>
              <a:rPr lang="de-DE" dirty="0" smtClean="0"/>
              <a:t>- Österreich</a:t>
            </a:r>
            <a:endParaRPr lang="de-AT" dirty="0"/>
          </a:p>
        </p:txBody>
      </p:sp>
      <p:sp>
        <p:nvSpPr>
          <p:cNvPr id="4" name="Ellipse 3"/>
          <p:cNvSpPr/>
          <p:nvPr/>
        </p:nvSpPr>
        <p:spPr>
          <a:xfrm>
            <a:off x="1705971" y="4558352"/>
            <a:ext cx="4176214" cy="2320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33" y="956127"/>
            <a:ext cx="6265026" cy="5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5598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dirty="0" smtClean="0"/>
              <a:t>Problemfelder 2014 - Österreich</a:t>
            </a:r>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7" y="1064524"/>
            <a:ext cx="9007523" cy="527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3692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dirty="0"/>
              <a:t>Problemfelder </a:t>
            </a:r>
            <a:r>
              <a:rPr lang="de-DE" dirty="0" smtClean="0"/>
              <a:t>2013 </a:t>
            </a:r>
            <a:r>
              <a:rPr lang="de-DE" dirty="0"/>
              <a:t>- </a:t>
            </a:r>
            <a:r>
              <a:rPr lang="de-DE" dirty="0" smtClean="0"/>
              <a:t>Österreich</a:t>
            </a: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42" y="947497"/>
            <a:ext cx="8625385" cy="531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1787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Abgabenbelastung in der EU</a:t>
            </a:r>
            <a:endParaRPr lang="de-A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46" y="1050878"/>
            <a:ext cx="8740752" cy="484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1937982" y="4722125"/>
            <a:ext cx="313899" cy="47767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5" name="Ellipse 4"/>
          <p:cNvSpPr/>
          <p:nvPr/>
        </p:nvSpPr>
        <p:spPr>
          <a:xfrm>
            <a:off x="1517166" y="4724397"/>
            <a:ext cx="313899" cy="4776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6" name="Ellipse 5"/>
          <p:cNvSpPr/>
          <p:nvPr/>
        </p:nvSpPr>
        <p:spPr>
          <a:xfrm>
            <a:off x="2665853" y="4722125"/>
            <a:ext cx="313899" cy="4776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0236129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Abgabenbelastung auf Arbeit (EU)</a:t>
            </a:r>
            <a:endParaRPr lang="de-A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98" y="1119115"/>
            <a:ext cx="8885579" cy="468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928048" y="4756244"/>
            <a:ext cx="313899" cy="47767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5" name="Ellipse 4"/>
          <p:cNvSpPr/>
          <p:nvPr/>
        </p:nvSpPr>
        <p:spPr>
          <a:xfrm>
            <a:off x="1241947" y="4722125"/>
            <a:ext cx="313899" cy="4776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
        <p:nvSpPr>
          <p:cNvPr id="6" name="Ellipse 5"/>
          <p:cNvSpPr/>
          <p:nvPr/>
        </p:nvSpPr>
        <p:spPr>
          <a:xfrm>
            <a:off x="3107122" y="4756244"/>
            <a:ext cx="313899" cy="4776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AT" sz="1200" dirty="0" smtClean="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1576231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wrap="none" lIns="0" tIns="0" rIns="0" bIns="0" rtlCol="0" anchor="ctr"/>
      <a:lstStyle>
        <a:defPPr algn="ctr">
          <a:defRPr sz="1200" dirty="0" smtClean="0">
            <a:solidFill>
              <a:srgbClr val="000000"/>
            </a:solidFill>
            <a:latin typeface="Calibri"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Bildschirmpräsentation (4:3)</PresentationFormat>
  <Paragraphs>84</Paragraphs>
  <Slides>19</Slides>
  <Notes>4</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PowerPoint-Präsentation</vt:lpstr>
      <vt:lpstr>Global Competitiveness Index 2014/15 (WEF)</vt:lpstr>
      <vt:lpstr>Global Competitiveness Index (WEF)</vt:lpstr>
      <vt:lpstr>Global Competitiveness Index - Schweiz</vt:lpstr>
      <vt:lpstr>Global Competitiveness Index - Österreich</vt:lpstr>
      <vt:lpstr>Problemfelder 2014 - Österreich</vt:lpstr>
      <vt:lpstr>Problemfelder 2013 - Österreich</vt:lpstr>
      <vt:lpstr>Abgabenbelastung in der EU</vt:lpstr>
      <vt:lpstr>Abgabenbelastung auf Arbeit (EU)</vt:lpstr>
      <vt:lpstr>Aufkommen aus Vermögensbesteuerung (EU)</vt:lpstr>
      <vt:lpstr>Arbeitsmarkt EU</vt:lpstr>
      <vt:lpstr>Arbeitsmarkt EU</vt:lpstr>
      <vt:lpstr>Rating Agencies (Moodys)</vt:lpstr>
      <vt:lpstr>Rating Agencies (Moodys)</vt:lpstr>
      <vt:lpstr>        </vt:lpstr>
      <vt:lpstr>   Determinanten der Lebenszufriedenheit</vt:lpstr>
      <vt:lpstr>Direktinvestitionen in Österreich</vt:lpstr>
      <vt:lpstr>Wirtschaftsstandort – quo vadis?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kronst</dc:creator>
  <cp:lastModifiedBy>PESENDORFER Konrad</cp:lastModifiedBy>
  <cp:revision>484</cp:revision>
  <cp:lastPrinted>2014-09-10T06:57:34Z</cp:lastPrinted>
  <dcterms:created xsi:type="dcterms:W3CDTF">2011-01-18T14:17:10Z</dcterms:created>
  <dcterms:modified xsi:type="dcterms:W3CDTF">2014-09-10T16:08:35Z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-1042270441</vt:i4>
  </property>
  <property fmtid="{D5CDD505-2E9C-101B-9397-08002B2CF9AE}" pid="3" name="_NewReviewCycle">
    <vt:lpwstr/>
  </property>
  <property fmtid="{D5CDD505-2E9C-101B-9397-08002B2CF9AE}" pid="4" name="_EmailSubject">
    <vt:lpwstr>Präsentation PK KE 2009/10</vt:lpwstr>
  </property>
  <property fmtid="{D5CDD505-2E9C-101B-9397-08002B2CF9AE}" pid="5" name="_AuthorEmail">
    <vt:lpwstr>Christa.Kronsteiner@statistik.gv.at</vt:lpwstr>
  </property>
  <property fmtid="{D5CDD505-2E9C-101B-9397-08002B2CF9AE}" pid="6" name="_AuthorEmailDisplayName">
    <vt:lpwstr>KRONSTEINER-MANN Christa</vt:lpwstr>
  </property>
  <property fmtid="{D5CDD505-2E9C-101B-9397-08002B2CF9AE}" pid="7" name="_PreviousAdHocReviewCycleID">
    <vt:i4>-391693216</vt:i4>
  </property>
</Properties>
</file>